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7"/>
  </p:notesMasterIdLst>
  <p:sldIdLst>
    <p:sldId id="256" r:id="rId5"/>
    <p:sldId id="257" r:id="rId6"/>
  </p:sldIdLst>
  <p:sldSz cx="7556500" cy="10699750"/>
  <p:notesSz cx="7556500" cy="1069975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0" d="100"/>
          <a:sy n="130" d="100"/>
        </p:scale>
        <p:origin x="1722" y="-30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3A44F1-4F8D-4956-AE31-18CA156C5338}" type="datetimeFigureOut">
              <a:rPr lang="sk-SK" smtClean="0"/>
              <a:t>3. 7. 2026</a:t>
            </a:fld>
            <a:endParaRPr lang="sk-SK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2503488" y="1338263"/>
            <a:ext cx="2549525" cy="3609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755650" y="5149850"/>
            <a:ext cx="6045200" cy="4213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1016317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4279900" y="1016317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2BD012-1EBB-4EC0-A6DE-D89095E870D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861133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2BD012-1EBB-4EC0-A6DE-D89095E870D3}" type="slidenum">
              <a:rPr lang="sk-SK" smtClean="0"/>
              <a:t>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675550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6922"/>
            <a:ext cx="6428422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91860"/>
            <a:ext cx="5293995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7560945" cy="10694035"/>
          </a:xfrm>
          <a:custGeom>
            <a:avLst/>
            <a:gdLst/>
            <a:ahLst/>
            <a:cxnLst/>
            <a:rect l="l" t="t" r="r" b="b"/>
            <a:pathLst>
              <a:path w="7560945" h="10694035">
                <a:moveTo>
                  <a:pt x="0" y="10693908"/>
                </a:moveTo>
                <a:lnTo>
                  <a:pt x="7560564" y="10693908"/>
                </a:lnTo>
                <a:lnTo>
                  <a:pt x="7560564" y="0"/>
                </a:lnTo>
                <a:lnTo>
                  <a:pt x="0" y="0"/>
                </a:lnTo>
                <a:lnTo>
                  <a:pt x="0" y="10693908"/>
                </a:lnTo>
                <a:close/>
              </a:path>
            </a:pathLst>
          </a:custGeom>
          <a:solidFill>
            <a:srgbClr val="FFEE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197607" y="0"/>
            <a:ext cx="1453133" cy="65455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3331464" y="0"/>
            <a:ext cx="2096262" cy="65455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00300" y="342899"/>
            <a:ext cx="505206" cy="67741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2502407" y="342899"/>
            <a:ext cx="1776221" cy="67741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3875532" y="342899"/>
            <a:ext cx="570738" cy="67741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4043171" y="342899"/>
            <a:ext cx="1181862" cy="67741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2391155" y="708659"/>
            <a:ext cx="1451609" cy="677418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3526535" y="708659"/>
            <a:ext cx="1706117" cy="677418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6003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6003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6003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7560945" cy="10694035"/>
          </a:xfrm>
          <a:custGeom>
            <a:avLst/>
            <a:gdLst/>
            <a:ahLst/>
            <a:cxnLst/>
            <a:rect l="l" t="t" r="r" b="b"/>
            <a:pathLst>
              <a:path w="7560945" h="10694035">
                <a:moveTo>
                  <a:pt x="0" y="10693908"/>
                </a:moveTo>
                <a:lnTo>
                  <a:pt x="7560564" y="10693908"/>
                </a:lnTo>
                <a:lnTo>
                  <a:pt x="7560564" y="0"/>
                </a:lnTo>
                <a:lnTo>
                  <a:pt x="0" y="0"/>
                </a:lnTo>
                <a:lnTo>
                  <a:pt x="0" y="10693908"/>
                </a:lnTo>
                <a:close/>
              </a:path>
            </a:pathLst>
          </a:custGeom>
          <a:solidFill>
            <a:srgbClr val="FFEE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34768" y="55626"/>
            <a:ext cx="2893313" cy="11233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6003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60942"/>
            <a:ext cx="6806565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50768"/>
            <a:ext cx="2420112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g"/><Relationship Id="rId4" Type="http://schemas.openxmlformats.org/officeDocument/2006/relationships/image" Target="../media/image11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mailto:ochrana@uksup.sk" TargetMode="External"/><Relationship Id="rId3" Type="http://schemas.openxmlformats.org/officeDocument/2006/relationships/image" Target="../media/image13.jpg"/><Relationship Id="rId7" Type="http://schemas.openxmlformats.org/officeDocument/2006/relationships/hyperlink" Target="mailto:agrilus@uksup.s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ww.uksup.sk/kontakty-inspektorov" TargetMode="External"/><Relationship Id="rId5" Type="http://schemas.openxmlformats.org/officeDocument/2006/relationships/image" Target="../media/image15.jpg"/><Relationship Id="rId4" Type="http://schemas.openxmlformats.org/officeDocument/2006/relationships/image" Target="../media/image14.jpg"/><Relationship Id="rId9" Type="http://schemas.openxmlformats.org/officeDocument/2006/relationships/image" Target="../media/image1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effectLst/>
        </p:spPr>
        <p:txBody>
          <a:bodyPr vert="horz" wrap="square" lIns="0" tIns="12700" rIns="0" bIns="0" rtlCol="0">
            <a:spAutoFit/>
          </a:bodyPr>
          <a:lstStyle/>
          <a:p>
            <a:pPr marL="246379" marR="5080" indent="-193675">
              <a:lnSpc>
                <a:spcPct val="100000"/>
              </a:lnSpc>
              <a:spcBef>
                <a:spcPts val="100"/>
              </a:spcBef>
            </a:pPr>
            <a:r>
              <a:rPr i="1" spc="-5" dirty="0">
                <a:latin typeface="Arial"/>
                <a:cs typeface="Arial"/>
              </a:rPr>
              <a:t>Agrilus</a:t>
            </a:r>
            <a:r>
              <a:rPr i="1" spc="-35" dirty="0">
                <a:latin typeface="Arial"/>
                <a:cs typeface="Arial"/>
              </a:rPr>
              <a:t> </a:t>
            </a:r>
            <a:r>
              <a:rPr i="1" spc="-5" dirty="0">
                <a:latin typeface="Arial"/>
                <a:cs typeface="Arial"/>
              </a:rPr>
              <a:t>planipennis  </a:t>
            </a:r>
            <a:r>
              <a:rPr dirty="0"/>
              <a:t>(Fairmaire, </a:t>
            </a:r>
            <a:r>
              <a:rPr spc="-10" dirty="0"/>
              <a:t>1888)  </a:t>
            </a:r>
            <a:r>
              <a:rPr spc="-5" dirty="0"/>
              <a:t>Krasoň</a:t>
            </a:r>
            <a:r>
              <a:rPr spc="-10" dirty="0"/>
              <a:t> </a:t>
            </a:r>
            <a:r>
              <a:rPr spc="-5" dirty="0"/>
              <a:t>jaseňový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34112" y="1345691"/>
            <a:ext cx="7246620" cy="624530"/>
          </a:xfrm>
          <a:prstGeom prst="rect">
            <a:avLst/>
          </a:prstGeom>
          <a:solidFill>
            <a:srgbClr val="EEB7D7"/>
          </a:solidFill>
          <a:ln w="9144">
            <a:solidFill>
              <a:srgbClr val="FF000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221615">
              <a:lnSpc>
                <a:spcPct val="100000"/>
              </a:lnSpc>
              <a:spcBef>
                <a:spcPts val="330"/>
              </a:spcBef>
            </a:pPr>
            <a:r>
              <a:rPr sz="1200" b="1" u="sng" spc="-735" dirty="0">
                <a:solidFill>
                  <a:srgbClr val="660033"/>
                </a:solidFill>
                <a:uFill>
                  <a:solidFill>
                    <a:srgbClr val="660033"/>
                  </a:solidFill>
                </a:uFill>
                <a:latin typeface="Arial"/>
                <a:cs typeface="Arial"/>
              </a:rPr>
              <a:t>T</a:t>
            </a:r>
            <a:r>
              <a:rPr sz="1200" b="1" u="sng" spc="335" dirty="0">
                <a:solidFill>
                  <a:srgbClr val="660033"/>
                </a:solidFill>
                <a:latin typeface="Arial"/>
                <a:cs typeface="Arial"/>
              </a:rPr>
              <a:t> </a:t>
            </a:r>
            <a:r>
              <a:rPr sz="1200" b="1" u="sng" spc="-5" dirty="0">
                <a:solidFill>
                  <a:srgbClr val="660033"/>
                </a:solidFill>
                <a:uFill>
                  <a:solidFill>
                    <a:srgbClr val="660033"/>
                  </a:solidFill>
                </a:uFill>
                <a:latin typeface="Arial"/>
                <a:cs typeface="Arial"/>
              </a:rPr>
              <a:t>AXONOMICKÉ</a:t>
            </a:r>
            <a:r>
              <a:rPr sz="1200" b="1" u="sng" spc="30" dirty="0">
                <a:solidFill>
                  <a:srgbClr val="660033"/>
                </a:solidFill>
                <a:uFill>
                  <a:solidFill>
                    <a:srgbClr val="660033"/>
                  </a:solidFill>
                </a:uFill>
                <a:latin typeface="Arial"/>
                <a:cs typeface="Arial"/>
              </a:rPr>
              <a:t> </a:t>
            </a:r>
            <a:r>
              <a:rPr sz="1200" b="1" u="sng" spc="-10" dirty="0">
                <a:solidFill>
                  <a:srgbClr val="660033"/>
                </a:solidFill>
                <a:uFill>
                  <a:solidFill>
                    <a:srgbClr val="660033"/>
                  </a:solidFill>
                </a:uFill>
                <a:latin typeface="Arial"/>
                <a:cs typeface="Arial"/>
              </a:rPr>
              <a:t>ZARADENIE:</a:t>
            </a:r>
            <a:endParaRPr sz="1200" u="sng" dirty="0">
              <a:latin typeface="Arial"/>
              <a:cs typeface="Arial"/>
            </a:endParaRPr>
          </a:p>
          <a:p>
            <a:pPr marL="239395">
              <a:lnSpc>
                <a:spcPct val="100000"/>
              </a:lnSpc>
              <a:spcBef>
                <a:spcPts val="665"/>
              </a:spcBef>
            </a:pPr>
            <a:r>
              <a:rPr sz="1000" u="sng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Trieda</a:t>
            </a:r>
            <a:r>
              <a:rPr sz="1000" spc="-5" dirty="0">
                <a:latin typeface="Arial"/>
                <a:cs typeface="Arial"/>
              </a:rPr>
              <a:t>:</a:t>
            </a:r>
            <a:r>
              <a:rPr sz="1000" spc="130" dirty="0">
                <a:latin typeface="Arial"/>
                <a:cs typeface="Arial"/>
              </a:rPr>
              <a:t> </a:t>
            </a:r>
            <a:r>
              <a:rPr sz="1000" i="1" spc="-5" dirty="0">
                <a:latin typeface="Arial"/>
                <a:cs typeface="Arial"/>
              </a:rPr>
              <a:t>Insecta</a:t>
            </a:r>
            <a:r>
              <a:rPr sz="1000" i="1" spc="114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–</a:t>
            </a:r>
            <a:r>
              <a:rPr sz="1000" spc="130" dirty="0">
                <a:latin typeface="Arial"/>
                <a:cs typeface="Arial"/>
              </a:rPr>
              <a:t> </a:t>
            </a:r>
            <a:r>
              <a:rPr sz="1000" b="1" spc="-5" dirty="0">
                <a:latin typeface="Arial"/>
                <a:cs typeface="Arial"/>
              </a:rPr>
              <a:t>hmyz</a:t>
            </a:r>
            <a:r>
              <a:rPr sz="1000" spc="-5" dirty="0">
                <a:latin typeface="Arial"/>
                <a:cs typeface="Arial"/>
              </a:rPr>
              <a:t>,</a:t>
            </a:r>
            <a:r>
              <a:rPr sz="1000" spc="125" dirty="0">
                <a:latin typeface="Arial"/>
                <a:cs typeface="Arial"/>
              </a:rPr>
              <a:t> </a:t>
            </a:r>
            <a:r>
              <a:rPr sz="1000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rad</a:t>
            </a:r>
            <a:r>
              <a:rPr sz="1000" spc="-10" dirty="0">
                <a:latin typeface="Arial"/>
                <a:cs typeface="Arial"/>
              </a:rPr>
              <a:t>:</a:t>
            </a:r>
            <a:r>
              <a:rPr sz="1000" spc="130" dirty="0">
                <a:latin typeface="Arial"/>
                <a:cs typeface="Arial"/>
              </a:rPr>
              <a:t> </a:t>
            </a:r>
            <a:r>
              <a:rPr sz="1000" i="1" spc="-5" dirty="0">
                <a:latin typeface="Arial"/>
                <a:cs typeface="Arial"/>
              </a:rPr>
              <a:t>Coleoptera</a:t>
            </a:r>
            <a:r>
              <a:rPr sz="1000" i="1" spc="13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–</a:t>
            </a:r>
            <a:r>
              <a:rPr sz="1000" spc="125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chrobáky</a:t>
            </a:r>
            <a:r>
              <a:rPr sz="1000" spc="-10" dirty="0">
                <a:latin typeface="Arial"/>
                <a:cs typeface="Arial"/>
              </a:rPr>
              <a:t>,</a:t>
            </a:r>
            <a:r>
              <a:rPr sz="1000" spc="12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000" u="sng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čeľaď</a:t>
            </a:r>
            <a:r>
              <a:rPr sz="1000" spc="-5" dirty="0">
                <a:latin typeface="Arial"/>
                <a:cs typeface="Arial"/>
              </a:rPr>
              <a:t>:</a:t>
            </a:r>
            <a:r>
              <a:rPr sz="1000" spc="125" dirty="0">
                <a:latin typeface="Arial"/>
                <a:cs typeface="Arial"/>
              </a:rPr>
              <a:t> </a:t>
            </a:r>
            <a:r>
              <a:rPr sz="1000" i="1" spc="-5" dirty="0">
                <a:latin typeface="Arial"/>
                <a:cs typeface="Arial"/>
              </a:rPr>
              <a:t>Buprestidae</a:t>
            </a:r>
            <a:r>
              <a:rPr sz="1000" i="1" spc="13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–</a:t>
            </a:r>
            <a:r>
              <a:rPr sz="1000" spc="120" dirty="0">
                <a:latin typeface="Arial"/>
                <a:cs typeface="Arial"/>
              </a:rPr>
              <a:t> </a:t>
            </a:r>
            <a:r>
              <a:rPr sz="1000" b="1" spc="-5" dirty="0">
                <a:latin typeface="Arial"/>
                <a:cs typeface="Arial"/>
              </a:rPr>
              <a:t>krasoňovité</a:t>
            </a:r>
            <a:r>
              <a:rPr sz="1000" spc="-5" dirty="0">
                <a:latin typeface="Arial"/>
                <a:cs typeface="Arial"/>
              </a:rPr>
              <a:t>,</a:t>
            </a:r>
            <a:r>
              <a:rPr sz="1000" spc="114" dirty="0">
                <a:latin typeface="Arial"/>
                <a:cs typeface="Arial"/>
              </a:rPr>
              <a:t> </a:t>
            </a:r>
            <a:r>
              <a:rPr sz="1000" u="sng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rod</a:t>
            </a:r>
            <a:r>
              <a:rPr sz="1000" spc="-5" dirty="0">
                <a:latin typeface="Arial"/>
                <a:cs typeface="Arial"/>
              </a:rPr>
              <a:t>:</a:t>
            </a:r>
            <a:r>
              <a:rPr sz="1000" spc="130" dirty="0">
                <a:latin typeface="Arial"/>
                <a:cs typeface="Arial"/>
              </a:rPr>
              <a:t> </a:t>
            </a:r>
            <a:r>
              <a:rPr sz="1000" i="1" spc="-5" dirty="0">
                <a:latin typeface="Arial"/>
                <a:cs typeface="Arial"/>
              </a:rPr>
              <a:t>Agrilus</a:t>
            </a:r>
            <a:r>
              <a:rPr sz="1000" i="1" spc="13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–</a:t>
            </a:r>
            <a:r>
              <a:rPr sz="1000" spc="114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krasoň,</a:t>
            </a:r>
            <a:r>
              <a:rPr sz="1000" spc="135" dirty="0">
                <a:latin typeface="Arial"/>
                <a:cs typeface="Arial"/>
              </a:rPr>
              <a:t> </a:t>
            </a:r>
            <a:r>
              <a:rPr sz="1000" u="sng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druh</a:t>
            </a:r>
            <a:r>
              <a:rPr sz="1000" spc="-5" dirty="0">
                <a:latin typeface="Arial"/>
                <a:cs typeface="Arial"/>
              </a:rPr>
              <a:t>:</a:t>
            </a:r>
            <a:endParaRPr sz="1000" dirty="0">
              <a:latin typeface="Arial"/>
              <a:cs typeface="Arial"/>
            </a:endParaRPr>
          </a:p>
          <a:p>
            <a:pPr marL="239395">
              <a:lnSpc>
                <a:spcPct val="100000"/>
              </a:lnSpc>
            </a:pPr>
            <a:r>
              <a:rPr sz="1000" i="1" spc="-5" dirty="0">
                <a:latin typeface="Arial"/>
                <a:cs typeface="Arial"/>
              </a:rPr>
              <a:t>Agrilus </a:t>
            </a:r>
            <a:r>
              <a:rPr sz="1000" i="1" spc="-10" dirty="0">
                <a:latin typeface="Arial"/>
                <a:cs typeface="Arial"/>
              </a:rPr>
              <a:t>planipennis </a:t>
            </a:r>
            <a:r>
              <a:rPr sz="1000" spc="-5" dirty="0">
                <a:latin typeface="Arial"/>
                <a:cs typeface="Arial"/>
              </a:rPr>
              <a:t>(Fairmaire,</a:t>
            </a:r>
            <a:r>
              <a:rPr sz="1000" spc="40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1888)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264196" y="2399537"/>
            <a:ext cx="43180" cy="15240"/>
          </a:xfrm>
          <a:custGeom>
            <a:avLst/>
            <a:gdLst/>
            <a:ahLst/>
            <a:cxnLst/>
            <a:rect l="l" t="t" r="r" b="b"/>
            <a:pathLst>
              <a:path w="43180" h="15239">
                <a:moveTo>
                  <a:pt x="0" y="15240"/>
                </a:moveTo>
                <a:lnTo>
                  <a:pt x="42671" y="15240"/>
                </a:lnTo>
                <a:lnTo>
                  <a:pt x="42671" y="0"/>
                </a:lnTo>
                <a:lnTo>
                  <a:pt x="0" y="0"/>
                </a:lnTo>
                <a:lnTo>
                  <a:pt x="0" y="15240"/>
                </a:lnTo>
                <a:close/>
              </a:path>
            </a:pathLst>
          </a:custGeom>
          <a:solidFill>
            <a:srgbClr val="2143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93040" y="2073314"/>
            <a:ext cx="7032625" cy="11131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u="heavy" spc="-300" dirty="0">
                <a:solidFill>
                  <a:srgbClr val="660033"/>
                </a:solidFill>
                <a:uFill>
                  <a:solidFill>
                    <a:srgbClr val="660033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sng" spc="-5" dirty="0">
                <a:solidFill>
                  <a:srgbClr val="660033"/>
                </a:solidFill>
                <a:uFill>
                  <a:solidFill>
                    <a:srgbClr val="660033"/>
                  </a:solidFill>
                </a:uFill>
                <a:latin typeface="Arial"/>
                <a:cs typeface="Arial"/>
              </a:rPr>
              <a:t>HOSTITEĽSKÉ</a:t>
            </a:r>
            <a:r>
              <a:rPr lang="sk-SK" sz="1200" b="1" u="sng" spc="-5" dirty="0">
                <a:solidFill>
                  <a:srgbClr val="660033"/>
                </a:solidFill>
                <a:latin typeface="Arial"/>
                <a:cs typeface="Arial"/>
              </a:rPr>
              <a:t> </a:t>
            </a:r>
            <a:r>
              <a:rPr sz="1200" b="1" u="sng" spc="-15" dirty="0">
                <a:solidFill>
                  <a:srgbClr val="660033"/>
                </a:solidFill>
                <a:uFill>
                  <a:solidFill>
                    <a:srgbClr val="660033"/>
                  </a:solidFill>
                </a:uFill>
                <a:latin typeface="Arial"/>
                <a:cs typeface="Arial"/>
              </a:rPr>
              <a:t>RASTLINY:</a:t>
            </a:r>
            <a:endParaRPr sz="1200" u="sng" dirty="0">
              <a:latin typeface="Arial"/>
              <a:cs typeface="Arial"/>
            </a:endParaRPr>
          </a:p>
          <a:p>
            <a:pPr marL="17145" marR="5080" algn="just">
              <a:lnSpc>
                <a:spcPct val="100000"/>
              </a:lnSpc>
              <a:spcBef>
                <a:spcPts val="880"/>
              </a:spcBef>
            </a:pPr>
            <a:r>
              <a:rPr sz="1000" spc="-5" dirty="0">
                <a:latin typeface="Arial"/>
                <a:cs typeface="Arial"/>
              </a:rPr>
              <a:t>Hostiteľskými </a:t>
            </a:r>
            <a:r>
              <a:rPr sz="1000" dirty="0">
                <a:latin typeface="Arial"/>
                <a:cs typeface="Arial"/>
              </a:rPr>
              <a:t>druhmi </a:t>
            </a:r>
            <a:r>
              <a:rPr sz="1000" spc="-10" dirty="0">
                <a:latin typeface="Arial"/>
                <a:cs typeface="Arial"/>
              </a:rPr>
              <a:t>sú </a:t>
            </a:r>
            <a:r>
              <a:rPr sz="1000" b="1" spc="-10" dirty="0">
                <a:latin typeface="Arial"/>
                <a:cs typeface="Arial"/>
              </a:rPr>
              <a:t>jaseň </a:t>
            </a:r>
            <a:r>
              <a:rPr sz="1000" b="1" spc="-5" dirty="0">
                <a:latin typeface="Arial"/>
                <a:cs typeface="Arial"/>
              </a:rPr>
              <a:t>štíhly </a:t>
            </a:r>
            <a:r>
              <a:rPr sz="1000" i="1" spc="-5" dirty="0">
                <a:latin typeface="Arial"/>
                <a:cs typeface="Arial"/>
              </a:rPr>
              <a:t>(Fraxinus excelsior), </a:t>
            </a:r>
            <a:r>
              <a:rPr sz="1000" b="1" spc="-10" dirty="0">
                <a:latin typeface="Arial"/>
                <a:cs typeface="Arial"/>
              </a:rPr>
              <a:t>jaseň </a:t>
            </a:r>
            <a:r>
              <a:rPr sz="1000" b="1" spc="-5" dirty="0">
                <a:latin typeface="Arial"/>
                <a:cs typeface="Arial"/>
              </a:rPr>
              <a:t>úzkolistý </a:t>
            </a:r>
            <a:r>
              <a:rPr sz="1000" i="1" spc="-5" dirty="0">
                <a:latin typeface="Arial"/>
                <a:cs typeface="Arial"/>
              </a:rPr>
              <a:t>(Fraxinus angustifolia), </a:t>
            </a:r>
            <a:r>
              <a:rPr sz="1000" b="1" spc="-10" dirty="0">
                <a:latin typeface="Arial"/>
                <a:cs typeface="Arial"/>
              </a:rPr>
              <a:t>jaseň </a:t>
            </a:r>
            <a:r>
              <a:rPr sz="1000" b="1" spc="-5" dirty="0">
                <a:latin typeface="Arial"/>
                <a:cs typeface="Arial"/>
              </a:rPr>
              <a:t>mannový  </a:t>
            </a:r>
            <a:r>
              <a:rPr sz="1000" i="1" spc="-5" dirty="0">
                <a:latin typeface="Arial"/>
                <a:cs typeface="Arial"/>
              </a:rPr>
              <a:t>(Fraxinus ornus), </a:t>
            </a:r>
            <a:r>
              <a:rPr sz="1000" b="1" spc="-10" dirty="0">
                <a:latin typeface="Arial"/>
                <a:cs typeface="Arial"/>
              </a:rPr>
              <a:t>jaseň americký </a:t>
            </a:r>
            <a:r>
              <a:rPr sz="1000" i="1" spc="-5" dirty="0">
                <a:latin typeface="Arial"/>
                <a:cs typeface="Arial"/>
              </a:rPr>
              <a:t>(Fraxinus americana), </a:t>
            </a:r>
            <a:r>
              <a:rPr sz="1000" b="1" spc="-10" dirty="0">
                <a:latin typeface="Arial"/>
                <a:cs typeface="Arial"/>
              </a:rPr>
              <a:t>jaseň čierny </a:t>
            </a:r>
            <a:r>
              <a:rPr sz="1000" i="1" spc="-5" dirty="0">
                <a:latin typeface="Arial"/>
                <a:cs typeface="Arial"/>
              </a:rPr>
              <a:t>(Fraxinus nigra), </a:t>
            </a:r>
            <a:r>
              <a:rPr sz="1000" b="1" spc="-10" dirty="0">
                <a:latin typeface="Arial"/>
                <a:cs typeface="Arial"/>
              </a:rPr>
              <a:t>jaseň </a:t>
            </a:r>
            <a:r>
              <a:rPr sz="1000" b="1" spc="-5" dirty="0">
                <a:latin typeface="Arial"/>
                <a:cs typeface="Arial"/>
              </a:rPr>
              <a:t>červený </a:t>
            </a:r>
            <a:r>
              <a:rPr sz="1000" i="1" spc="-5" dirty="0">
                <a:latin typeface="Arial"/>
                <a:cs typeface="Arial"/>
              </a:rPr>
              <a:t>(Fraxinus  pennsylvanica) </a:t>
            </a:r>
            <a:r>
              <a:rPr sz="1000" spc="-5" dirty="0">
                <a:latin typeface="Arial"/>
                <a:cs typeface="Arial"/>
              </a:rPr>
              <a:t>(taktiež hostiteľ v </a:t>
            </a:r>
            <a:r>
              <a:rPr sz="1000" dirty="0">
                <a:latin typeface="Arial"/>
                <a:cs typeface="Arial"/>
              </a:rPr>
              <a:t>Rusku </a:t>
            </a:r>
            <a:r>
              <a:rPr sz="1000" spc="-5" dirty="0">
                <a:latin typeface="Arial"/>
                <a:cs typeface="Arial"/>
              </a:rPr>
              <a:t>a na Ukrajine), </a:t>
            </a:r>
            <a:r>
              <a:rPr sz="1000" b="1" i="1" spc="-5" dirty="0">
                <a:latin typeface="Arial"/>
                <a:cs typeface="Arial"/>
              </a:rPr>
              <a:t>Fraxinus platypoda, Fraxinus quadrangulata, Fraxinus velutina,  </a:t>
            </a:r>
            <a:r>
              <a:rPr sz="1000" b="1" i="1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Fraxinus chinensis, </a:t>
            </a:r>
            <a:r>
              <a:rPr sz="1000" b="1" i="1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Fraxinus </a:t>
            </a:r>
            <a:r>
              <a:rPr sz="1000" b="1" i="1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latifolia, Fraxinus </a:t>
            </a:r>
            <a:r>
              <a:rPr sz="1000" b="1" i="1" spc="-5" dirty="0" err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mandshurica</a:t>
            </a:r>
            <a:r>
              <a:rPr sz="1000" b="1" i="1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1000" b="1" i="1" spc="-5" dirty="0">
                <a:latin typeface="Arial"/>
                <a:cs typeface="Arial"/>
              </a:rPr>
              <a:t>a Chionanthus virginicus </a:t>
            </a:r>
            <a:r>
              <a:rPr sz="1000" spc="-10" dirty="0">
                <a:latin typeface="Arial"/>
                <a:cs typeface="Arial"/>
              </a:rPr>
              <a:t>(považovaný </a:t>
            </a:r>
            <a:r>
              <a:rPr sz="1000" spc="-15" dirty="0">
                <a:latin typeface="Arial"/>
                <a:cs typeface="Arial"/>
              </a:rPr>
              <a:t>za </a:t>
            </a:r>
            <a:r>
              <a:rPr sz="1000" spc="-5" dirty="0" err="1">
                <a:latin typeface="Arial"/>
                <a:cs typeface="Arial"/>
              </a:rPr>
              <a:t>sekundárneho</a:t>
            </a:r>
            <a:r>
              <a:rPr sz="1000" spc="25" dirty="0">
                <a:latin typeface="Arial"/>
                <a:cs typeface="Arial"/>
              </a:rPr>
              <a:t> </a:t>
            </a:r>
            <a:r>
              <a:rPr sz="1000" spc="-5" dirty="0" err="1">
                <a:latin typeface="Arial"/>
                <a:cs typeface="Arial"/>
              </a:rPr>
              <a:t>hostiteľa</a:t>
            </a:r>
            <a:r>
              <a:rPr sz="1000" spc="-5" dirty="0">
                <a:latin typeface="Arial"/>
                <a:cs typeface="Arial"/>
              </a:rPr>
              <a:t>).</a:t>
            </a:r>
            <a:endParaRPr sz="1000" dirty="0">
              <a:latin typeface="Arial"/>
              <a:cs typeface="Arial"/>
            </a:endParaRPr>
          </a:p>
          <a:p>
            <a:pPr marR="1048385" algn="ctr">
              <a:lnSpc>
                <a:spcPct val="100000"/>
              </a:lnSpc>
            </a:pPr>
            <a:r>
              <a:rPr sz="1200" u="heavy" spc="-295" dirty="0">
                <a:solidFill>
                  <a:srgbClr val="660033"/>
                </a:solidFill>
                <a:uFill>
                  <a:solidFill>
                    <a:srgbClr val="660033"/>
                  </a:solidFill>
                </a:uFill>
                <a:latin typeface="Times New Roman"/>
                <a:cs typeface="Times New Roman"/>
              </a:rPr>
              <a:t> 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971115" y="3483210"/>
            <a:ext cx="2486660" cy="33336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lang="sk-SK" sz="1000" b="1" u="heavy" spc="-20" dirty="0">
                <a:solidFill>
                  <a:srgbClr val="660033"/>
                </a:solidFill>
                <a:uFill>
                  <a:solidFill>
                    <a:srgbClr val="660033"/>
                  </a:solidFill>
                </a:uFill>
                <a:latin typeface="Arial"/>
                <a:cs typeface="Arial"/>
              </a:rPr>
              <a:t>PRÍZNAKY:</a:t>
            </a:r>
          </a:p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1000" spc="-10" dirty="0" err="1">
                <a:latin typeface="Arial"/>
                <a:cs typeface="Arial"/>
              </a:rPr>
              <a:t>Prvým</a:t>
            </a:r>
            <a:r>
              <a:rPr sz="1000" spc="-10" dirty="0">
                <a:latin typeface="Arial"/>
                <a:cs typeface="Arial"/>
              </a:rPr>
              <a:t> príznakom je </a:t>
            </a:r>
            <a:r>
              <a:rPr sz="1000" spc="-5" dirty="0">
                <a:latin typeface="Arial"/>
                <a:cs typeface="Arial"/>
              </a:rPr>
              <a:t>žltnutie a </a:t>
            </a:r>
            <a:r>
              <a:rPr sz="1000" spc="-10" dirty="0">
                <a:latin typeface="Arial"/>
                <a:cs typeface="Arial"/>
              </a:rPr>
              <a:t>opadávanie  </a:t>
            </a:r>
            <a:r>
              <a:rPr sz="1000" spc="-5" dirty="0">
                <a:latin typeface="Arial"/>
                <a:cs typeface="Arial"/>
              </a:rPr>
              <a:t>listov </a:t>
            </a:r>
            <a:r>
              <a:rPr sz="1000" spc="-10" dirty="0">
                <a:latin typeface="Arial"/>
                <a:cs typeface="Arial"/>
              </a:rPr>
              <a:t>hostiteľov. </a:t>
            </a:r>
            <a:r>
              <a:rPr sz="1000" spc="-5" dirty="0">
                <a:latin typeface="Arial"/>
                <a:cs typeface="Arial"/>
              </a:rPr>
              <a:t>Pod kôrou </a:t>
            </a:r>
            <a:r>
              <a:rPr sz="1000" spc="-10" dirty="0">
                <a:latin typeface="Arial"/>
                <a:cs typeface="Arial"/>
              </a:rPr>
              <a:t>vytvárajú </a:t>
            </a:r>
            <a:r>
              <a:rPr sz="1000" dirty="0">
                <a:latin typeface="Arial"/>
                <a:cs typeface="Arial"/>
              </a:rPr>
              <a:t>larvy  </a:t>
            </a:r>
            <a:r>
              <a:rPr sz="1000" spc="-10" dirty="0">
                <a:latin typeface="Arial"/>
                <a:cs typeface="Arial"/>
              </a:rPr>
              <a:t>dlhé, </a:t>
            </a:r>
            <a:r>
              <a:rPr sz="1000" spc="-5" dirty="0">
                <a:latin typeface="Arial"/>
                <a:cs typeface="Arial"/>
              </a:rPr>
              <a:t>esovite </a:t>
            </a:r>
            <a:r>
              <a:rPr sz="1000" spc="-10" dirty="0">
                <a:latin typeface="Arial"/>
                <a:cs typeface="Arial"/>
              </a:rPr>
              <a:t>zakrivené </a:t>
            </a:r>
            <a:r>
              <a:rPr sz="1000" spc="-5" dirty="0">
                <a:latin typeface="Arial"/>
                <a:cs typeface="Arial"/>
              </a:rPr>
              <a:t>chodbičky v lyku,  ktoré </a:t>
            </a:r>
            <a:r>
              <a:rPr sz="1000" dirty="0">
                <a:latin typeface="Arial"/>
                <a:cs typeface="Arial"/>
              </a:rPr>
              <a:t>sa </a:t>
            </a:r>
            <a:r>
              <a:rPr sz="1000" spc="-5" dirty="0">
                <a:latin typeface="Arial"/>
                <a:cs typeface="Arial"/>
              </a:rPr>
              <a:t>rastom larvy rozširujú a </a:t>
            </a:r>
            <a:r>
              <a:rPr sz="1000" dirty="0">
                <a:latin typeface="Arial"/>
                <a:cs typeface="Arial"/>
              </a:rPr>
              <a:t>sú  </a:t>
            </a:r>
            <a:r>
              <a:rPr sz="1000" spc="-10" dirty="0">
                <a:latin typeface="Arial"/>
                <a:cs typeface="Arial"/>
              </a:rPr>
              <a:t>naplnené </a:t>
            </a:r>
            <a:r>
              <a:rPr sz="1000" spc="-5" dirty="0">
                <a:latin typeface="Arial"/>
                <a:cs typeface="Arial"/>
              </a:rPr>
              <a:t>pilinami a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dirty="0">
                <a:latin typeface="Arial"/>
                <a:cs typeface="Arial"/>
              </a:rPr>
              <a:t>trusom.</a:t>
            </a:r>
          </a:p>
          <a:p>
            <a:pPr marL="12700" marR="5080" algn="just">
              <a:lnSpc>
                <a:spcPct val="100000"/>
              </a:lnSpc>
              <a:spcBef>
                <a:spcPts val="600"/>
              </a:spcBef>
            </a:pPr>
            <a:r>
              <a:rPr sz="1000" spc="-5" dirty="0" err="1">
                <a:latin typeface="Arial"/>
                <a:cs typeface="Arial"/>
              </a:rPr>
              <a:t>Dospe</a:t>
            </a:r>
            <a:r>
              <a:rPr lang="sk-SK" sz="1000" spc="-5" dirty="0" err="1">
                <a:latin typeface="Arial"/>
                <a:cs typeface="Arial"/>
              </a:rPr>
              <a:t>lý</a:t>
            </a:r>
            <a:r>
              <a:rPr lang="sk-SK" sz="1000" spc="-5" dirty="0">
                <a:latin typeface="Arial"/>
                <a:cs typeface="Arial"/>
              </a:rPr>
              <a:t> jedinec</a:t>
            </a:r>
            <a:r>
              <a:rPr sz="1000" spc="-5" dirty="0">
                <a:latin typeface="Arial"/>
                <a:cs typeface="Arial"/>
              </a:rPr>
              <a:t> vylieza charakteristickým  </a:t>
            </a:r>
            <a:r>
              <a:rPr sz="1000" spc="-10" dirty="0">
                <a:latin typeface="Arial"/>
                <a:cs typeface="Arial"/>
              </a:rPr>
              <a:t>výletovým </a:t>
            </a:r>
            <a:r>
              <a:rPr sz="1000" spc="-5" dirty="0">
                <a:latin typeface="Arial"/>
                <a:cs typeface="Arial"/>
              </a:rPr>
              <a:t>otvorom v tvare písmena D s  priemerom </a:t>
            </a:r>
            <a:r>
              <a:rPr sz="1000" spc="-5" dirty="0" err="1">
                <a:latin typeface="Arial"/>
                <a:cs typeface="Arial"/>
              </a:rPr>
              <a:t>asi</a:t>
            </a:r>
            <a:r>
              <a:rPr sz="1000" spc="-5" dirty="0">
                <a:latin typeface="Arial"/>
                <a:cs typeface="Arial"/>
              </a:rPr>
              <a:t> 3</a:t>
            </a:r>
            <a:r>
              <a:rPr lang="sk-SK" sz="1000" spc="-5" dirty="0">
                <a:latin typeface="Arial"/>
                <a:cs typeface="Arial"/>
              </a:rPr>
              <a:t>–</a:t>
            </a:r>
            <a:r>
              <a:rPr sz="1000" spc="-5" dirty="0">
                <a:latin typeface="Arial"/>
                <a:cs typeface="Arial"/>
              </a:rPr>
              <a:t>4</a:t>
            </a:r>
            <a:r>
              <a:rPr sz="1000" spc="-15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mm.</a:t>
            </a:r>
            <a:endParaRPr sz="1000" dirty="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600"/>
              </a:spcBef>
            </a:pPr>
            <a:r>
              <a:rPr lang="sk-SK" sz="1000" spc="-5" dirty="0">
                <a:latin typeface="Arial"/>
                <a:cs typeface="Arial"/>
              </a:rPr>
              <a:t>Postupne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dochádza </a:t>
            </a:r>
            <a:r>
              <a:rPr sz="1000" spc="-5" dirty="0">
                <a:latin typeface="Arial"/>
                <a:cs typeface="Arial"/>
              </a:rPr>
              <a:t>k odumieraniu </a:t>
            </a:r>
            <a:r>
              <a:rPr sz="1000" spc="-10" dirty="0" err="1">
                <a:latin typeface="Arial"/>
                <a:cs typeface="Arial"/>
              </a:rPr>
              <a:t>konárov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lang="sk-SK" sz="1000" spc="-5" dirty="0">
                <a:latin typeface="Arial"/>
                <a:cs typeface="Arial"/>
              </a:rPr>
              <a:t>aj</a:t>
            </a:r>
            <a:r>
              <a:rPr sz="1000" spc="-5" dirty="0">
                <a:latin typeface="Arial"/>
                <a:cs typeface="Arial"/>
              </a:rPr>
              <a:t>  celých stromov. K úplnému odumretiu  stromov </a:t>
            </a:r>
            <a:r>
              <a:rPr sz="1000" spc="-10" dirty="0">
                <a:latin typeface="Arial"/>
                <a:cs typeface="Arial"/>
              </a:rPr>
              <a:t>dochádza </a:t>
            </a:r>
            <a:r>
              <a:rPr sz="1000" spc="-5" dirty="0">
                <a:latin typeface="Arial"/>
                <a:cs typeface="Arial"/>
              </a:rPr>
              <a:t>obvykle po 3 rokoch </a:t>
            </a:r>
            <a:r>
              <a:rPr sz="1000" spc="-10" dirty="0">
                <a:latin typeface="Arial"/>
                <a:cs typeface="Arial"/>
              </a:rPr>
              <a:t>od  napadnutia, </a:t>
            </a:r>
            <a:r>
              <a:rPr sz="1000" spc="-5" dirty="0">
                <a:latin typeface="Arial"/>
                <a:cs typeface="Arial"/>
              </a:rPr>
              <a:t>pri </a:t>
            </a:r>
            <a:r>
              <a:rPr sz="1000" spc="-5" dirty="0" err="1">
                <a:latin typeface="Arial"/>
                <a:cs typeface="Arial"/>
              </a:rPr>
              <a:t>silnejšom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spc="-10" dirty="0" err="1">
                <a:latin typeface="Arial"/>
                <a:cs typeface="Arial"/>
              </a:rPr>
              <a:t>napadnutí</a:t>
            </a:r>
            <a:r>
              <a:rPr lang="sk-SK" sz="1000" spc="-10" dirty="0">
                <a:latin typeface="Arial"/>
                <a:cs typeface="Arial"/>
              </a:rPr>
              <a:t> už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-10" dirty="0" err="1">
                <a:latin typeface="Arial"/>
                <a:cs typeface="Arial"/>
              </a:rPr>
              <a:t>po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1</a:t>
            </a:r>
            <a:r>
              <a:rPr lang="sk-SK" sz="1000" spc="-5" dirty="0">
                <a:latin typeface="Arial"/>
                <a:cs typeface="Arial"/>
              </a:rPr>
              <a:t>–</a:t>
            </a:r>
            <a:r>
              <a:rPr sz="1000" spc="-5" dirty="0">
                <a:latin typeface="Arial"/>
                <a:cs typeface="Arial"/>
              </a:rPr>
              <a:t>2  rokoch. Niekedy </a:t>
            </a:r>
            <a:r>
              <a:rPr sz="1000" dirty="0">
                <a:latin typeface="Arial"/>
                <a:cs typeface="Arial"/>
              </a:rPr>
              <a:t>sa </a:t>
            </a:r>
            <a:r>
              <a:rPr sz="1000" spc="-5" dirty="0">
                <a:latin typeface="Arial"/>
                <a:cs typeface="Arial"/>
              </a:rPr>
              <a:t>v mieste </a:t>
            </a:r>
            <a:r>
              <a:rPr sz="1000" spc="-10" dirty="0" err="1">
                <a:latin typeface="Arial"/>
                <a:cs typeface="Arial"/>
              </a:rPr>
              <a:t>larválnych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-5" dirty="0" err="1">
                <a:latin typeface="Arial"/>
                <a:cs typeface="Arial"/>
              </a:rPr>
              <a:t>dier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spc="-15" dirty="0">
                <a:latin typeface="Arial"/>
                <a:cs typeface="Arial"/>
              </a:rPr>
              <a:t>vytvorí </a:t>
            </a:r>
            <a:r>
              <a:rPr sz="1000" spc="-5" dirty="0">
                <a:latin typeface="Arial"/>
                <a:cs typeface="Arial"/>
              </a:rPr>
              <a:t>kalusové </a:t>
            </a:r>
            <a:r>
              <a:rPr sz="1000" spc="-10" dirty="0">
                <a:latin typeface="Arial"/>
                <a:cs typeface="Arial"/>
              </a:rPr>
              <a:t>pletivo </a:t>
            </a:r>
            <a:r>
              <a:rPr sz="1000" spc="-5" dirty="0">
                <a:latin typeface="Arial"/>
                <a:cs typeface="Arial"/>
              </a:rPr>
              <a:t>v </a:t>
            </a:r>
            <a:r>
              <a:rPr sz="1000" spc="-10" dirty="0" err="1">
                <a:latin typeface="Arial"/>
                <a:cs typeface="Arial"/>
              </a:rPr>
              <a:t>dĺžke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5</a:t>
            </a:r>
            <a:r>
              <a:rPr lang="sk-SK" sz="1000" spc="-5" dirty="0">
                <a:latin typeface="Arial"/>
                <a:cs typeface="Arial"/>
              </a:rPr>
              <a:t>–</a:t>
            </a:r>
            <a:r>
              <a:rPr sz="1000" spc="-5" dirty="0">
                <a:latin typeface="Arial"/>
                <a:cs typeface="Arial"/>
              </a:rPr>
              <a:t>10</a:t>
            </a:r>
            <a:r>
              <a:rPr sz="1000" spc="70" dirty="0">
                <a:latin typeface="Arial"/>
                <a:cs typeface="Arial"/>
              </a:rPr>
              <a:t> </a:t>
            </a:r>
            <a:r>
              <a:rPr sz="1000" spc="5" dirty="0">
                <a:latin typeface="Arial"/>
                <a:cs typeface="Arial"/>
              </a:rPr>
              <a:t>cm.</a:t>
            </a:r>
            <a:endParaRPr sz="1000" dirty="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600"/>
              </a:spcBef>
            </a:pPr>
            <a:r>
              <a:rPr sz="1000" spc="-5" dirty="0">
                <a:latin typeface="Arial"/>
                <a:cs typeface="Arial"/>
              </a:rPr>
              <a:t>Krasoň jaseňový </a:t>
            </a:r>
            <a:r>
              <a:rPr sz="1000" spc="-10" dirty="0">
                <a:latin typeface="Arial"/>
                <a:cs typeface="Arial"/>
              </a:rPr>
              <a:t>napáda </a:t>
            </a:r>
            <a:r>
              <a:rPr sz="1000" dirty="0">
                <a:latin typeface="Arial"/>
                <a:cs typeface="Arial"/>
              </a:rPr>
              <a:t>aj </a:t>
            </a:r>
            <a:r>
              <a:rPr sz="1000" spc="-10" dirty="0">
                <a:latin typeface="Arial"/>
                <a:cs typeface="Arial"/>
              </a:rPr>
              <a:t>zdravé </a:t>
            </a:r>
            <a:r>
              <a:rPr sz="1000" spc="-5" dirty="0">
                <a:latin typeface="Arial"/>
                <a:cs typeface="Arial"/>
              </a:rPr>
              <a:t>rastliny  a to </a:t>
            </a:r>
            <a:r>
              <a:rPr sz="1000" spc="-10" dirty="0">
                <a:latin typeface="Arial"/>
                <a:cs typeface="Arial"/>
              </a:rPr>
              <a:t>najrôznejšieho </a:t>
            </a:r>
            <a:r>
              <a:rPr sz="1000" spc="-5" dirty="0">
                <a:latin typeface="Arial"/>
                <a:cs typeface="Arial"/>
              </a:rPr>
              <a:t>veku a veľkosti  (dokonca aj stromy s priemerom kmeňa  </a:t>
            </a:r>
            <a:r>
              <a:rPr sz="1000" spc="-10" dirty="0">
                <a:latin typeface="Arial"/>
                <a:cs typeface="Arial"/>
              </a:rPr>
              <a:t>pod </a:t>
            </a:r>
            <a:r>
              <a:rPr sz="1000" spc="-5" dirty="0">
                <a:latin typeface="Arial"/>
                <a:cs typeface="Arial"/>
              </a:rPr>
              <a:t>5 </a:t>
            </a:r>
            <a:r>
              <a:rPr sz="1000" spc="5" dirty="0">
                <a:latin typeface="Arial"/>
                <a:cs typeface="Arial"/>
              </a:rPr>
              <a:t>cm). </a:t>
            </a:r>
            <a:r>
              <a:rPr sz="1000" spc="-10" dirty="0">
                <a:latin typeface="Arial"/>
                <a:cs typeface="Arial"/>
              </a:rPr>
              <a:t>Škodca </a:t>
            </a:r>
            <a:r>
              <a:rPr sz="1000" dirty="0">
                <a:latin typeface="Arial"/>
                <a:cs typeface="Arial"/>
              </a:rPr>
              <a:t>sa </a:t>
            </a:r>
            <a:r>
              <a:rPr sz="1000" spc="-10" dirty="0">
                <a:latin typeface="Arial"/>
                <a:cs typeface="Arial"/>
              </a:rPr>
              <a:t>spočiatku </a:t>
            </a:r>
            <a:r>
              <a:rPr sz="1000" spc="-5" dirty="0">
                <a:latin typeface="Arial"/>
                <a:cs typeface="Arial"/>
              </a:rPr>
              <a:t>lokalizuje</a:t>
            </a:r>
            <a:r>
              <a:rPr sz="1000" spc="8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v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952127" y="6800174"/>
            <a:ext cx="2488565" cy="482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1000" spc="-10" dirty="0">
                <a:latin typeface="Arial"/>
                <a:cs typeface="Arial"/>
              </a:rPr>
              <a:t>horných </a:t>
            </a:r>
            <a:r>
              <a:rPr sz="1000" spc="-5" dirty="0">
                <a:latin typeface="Arial"/>
                <a:cs typeface="Arial"/>
              </a:rPr>
              <a:t>častiach koruny </a:t>
            </a:r>
            <a:r>
              <a:rPr sz="1000" dirty="0">
                <a:latin typeface="Arial"/>
                <a:cs typeface="Arial"/>
              </a:rPr>
              <a:t>stromov. </a:t>
            </a:r>
            <a:r>
              <a:rPr sz="1000" spc="-5" dirty="0">
                <a:latin typeface="Arial"/>
                <a:cs typeface="Arial"/>
              </a:rPr>
              <a:t>Častá </a:t>
            </a:r>
            <a:r>
              <a:rPr sz="1000" dirty="0">
                <a:latin typeface="Arial"/>
                <a:cs typeface="Arial"/>
              </a:rPr>
              <a:t>je  </a:t>
            </a:r>
            <a:r>
              <a:rPr sz="1000" spc="-5" dirty="0">
                <a:latin typeface="Arial"/>
                <a:cs typeface="Arial"/>
              </a:rPr>
              <a:t>tvorba </a:t>
            </a:r>
            <a:r>
              <a:rPr sz="1000" spc="-10" dirty="0">
                <a:latin typeface="Arial"/>
                <a:cs typeface="Arial"/>
              </a:rPr>
              <a:t>náhradných výhonov </a:t>
            </a:r>
            <a:r>
              <a:rPr sz="1000" spc="-5" dirty="0">
                <a:latin typeface="Arial"/>
                <a:cs typeface="Arial"/>
              </a:rPr>
              <a:t>na </a:t>
            </a:r>
            <a:r>
              <a:rPr sz="1000" spc="-10" dirty="0">
                <a:latin typeface="Arial"/>
                <a:cs typeface="Arial"/>
              </a:rPr>
              <a:t>báze  </a:t>
            </a:r>
            <a:r>
              <a:rPr sz="1000" dirty="0">
                <a:latin typeface="Arial"/>
                <a:cs typeface="Arial"/>
              </a:rPr>
              <a:t>kmeňa.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83286" y="7528940"/>
            <a:ext cx="4227830" cy="275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328930">
              <a:lnSpc>
                <a:spcPct val="100000"/>
              </a:lnSpc>
              <a:spcBef>
                <a:spcPts val="100"/>
              </a:spcBef>
            </a:pPr>
            <a:r>
              <a:rPr sz="1200" u="heavy" spc="-300" dirty="0">
                <a:solidFill>
                  <a:srgbClr val="660033"/>
                </a:solidFill>
                <a:uFill>
                  <a:solidFill>
                    <a:srgbClr val="660033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b="1" u="heavy" spc="-10" dirty="0">
                <a:solidFill>
                  <a:srgbClr val="660033"/>
                </a:solidFill>
                <a:uFill>
                  <a:solidFill>
                    <a:srgbClr val="660033"/>
                  </a:solidFill>
                </a:uFill>
                <a:latin typeface="Arial"/>
                <a:cs typeface="Arial"/>
              </a:rPr>
              <a:t>BIOLÓGIA:</a:t>
            </a:r>
            <a:endParaRPr sz="1200" dirty="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815"/>
              </a:spcBef>
            </a:pPr>
            <a:r>
              <a:rPr sz="1000" spc="-10" dirty="0">
                <a:latin typeface="Arial"/>
                <a:cs typeface="Arial"/>
              </a:rPr>
              <a:t>Vývoj </a:t>
            </a:r>
            <a:r>
              <a:rPr sz="1000" spc="-5" dirty="0">
                <a:latin typeface="Arial"/>
                <a:cs typeface="Arial"/>
              </a:rPr>
              <a:t>prebieha v lyku a </a:t>
            </a:r>
            <a:r>
              <a:rPr sz="1000" spc="-10" dirty="0">
                <a:latin typeface="Arial"/>
                <a:cs typeface="Arial"/>
              </a:rPr>
              <a:t>beľovej </a:t>
            </a:r>
            <a:r>
              <a:rPr sz="1000" spc="-5" dirty="0">
                <a:latin typeface="Arial"/>
                <a:cs typeface="Arial"/>
              </a:rPr>
              <a:t>časti dreva </a:t>
            </a:r>
            <a:r>
              <a:rPr sz="1000" spc="-10" dirty="0">
                <a:latin typeface="Arial"/>
                <a:cs typeface="Arial"/>
              </a:rPr>
              <a:t>hostiteľských </a:t>
            </a:r>
            <a:r>
              <a:rPr sz="1000" spc="-5" dirty="0">
                <a:latin typeface="Arial"/>
                <a:cs typeface="Arial"/>
              </a:rPr>
              <a:t>rastlín. </a:t>
            </a:r>
            <a:r>
              <a:rPr sz="1000" spc="-5" dirty="0" err="1">
                <a:latin typeface="Arial"/>
                <a:cs typeface="Arial"/>
              </a:rPr>
              <a:t>Dospe</a:t>
            </a:r>
            <a:r>
              <a:rPr lang="sk-SK" sz="1000" spc="-5" dirty="0" err="1">
                <a:latin typeface="Arial"/>
                <a:cs typeface="Arial"/>
              </a:rPr>
              <a:t>lé</a:t>
            </a:r>
            <a:r>
              <a:rPr lang="sk-SK" sz="1000" spc="-5" dirty="0">
                <a:latin typeface="Arial"/>
                <a:cs typeface="Arial"/>
              </a:rPr>
              <a:t> jedince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dirty="0" err="1">
                <a:latin typeface="Arial"/>
                <a:cs typeface="Arial"/>
              </a:rPr>
              <a:t>sú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aktívne v </a:t>
            </a:r>
            <a:r>
              <a:rPr sz="1000" spc="-10" dirty="0">
                <a:latin typeface="Arial"/>
                <a:cs typeface="Arial"/>
              </a:rPr>
              <a:t>období </a:t>
            </a:r>
            <a:r>
              <a:rPr sz="1000" spc="-5" dirty="0">
                <a:latin typeface="Arial"/>
                <a:cs typeface="Arial"/>
              </a:rPr>
              <a:t>od </a:t>
            </a:r>
            <a:r>
              <a:rPr sz="1000" spc="-10" dirty="0">
                <a:latin typeface="Arial"/>
                <a:cs typeface="Arial"/>
              </a:rPr>
              <a:t>polovice </a:t>
            </a:r>
            <a:r>
              <a:rPr sz="1000" dirty="0">
                <a:latin typeface="Arial"/>
                <a:cs typeface="Arial"/>
              </a:rPr>
              <a:t>mája </a:t>
            </a:r>
            <a:r>
              <a:rPr sz="1000" spc="-5" dirty="0">
                <a:latin typeface="Arial"/>
                <a:cs typeface="Arial"/>
              </a:rPr>
              <a:t>do </a:t>
            </a:r>
            <a:r>
              <a:rPr sz="1000" spc="-10" dirty="0">
                <a:latin typeface="Arial"/>
                <a:cs typeface="Arial"/>
              </a:rPr>
              <a:t>júla. </a:t>
            </a:r>
            <a:r>
              <a:rPr sz="1000" spc="-5" dirty="0">
                <a:latin typeface="Arial"/>
                <a:cs typeface="Arial"/>
              </a:rPr>
              <a:t>Živia </a:t>
            </a:r>
            <a:r>
              <a:rPr sz="1000" spc="5" dirty="0">
                <a:latin typeface="Arial"/>
                <a:cs typeface="Arial"/>
              </a:rPr>
              <a:t>sa </a:t>
            </a:r>
            <a:r>
              <a:rPr sz="1000" spc="-5" dirty="0">
                <a:latin typeface="Arial"/>
                <a:cs typeface="Arial"/>
              </a:rPr>
              <a:t>lístím, </a:t>
            </a:r>
            <a:r>
              <a:rPr sz="1000" spc="-10" dirty="0">
                <a:latin typeface="Arial"/>
                <a:cs typeface="Arial"/>
              </a:rPr>
              <a:t>aktívne </a:t>
            </a:r>
            <a:r>
              <a:rPr sz="1000" dirty="0">
                <a:latin typeface="Arial"/>
                <a:cs typeface="Arial"/>
              </a:rPr>
              <a:t>sú </a:t>
            </a:r>
            <a:r>
              <a:rPr sz="1000" spc="-5" dirty="0">
                <a:latin typeface="Arial"/>
                <a:cs typeface="Arial"/>
              </a:rPr>
              <a:t>v  čase od 6 do 17 </a:t>
            </a:r>
            <a:r>
              <a:rPr sz="1000" spc="-10" dirty="0">
                <a:latin typeface="Arial"/>
                <a:cs typeface="Arial"/>
              </a:rPr>
              <a:t>hodiny, </a:t>
            </a:r>
            <a:r>
              <a:rPr sz="1000" spc="-5" dirty="0">
                <a:latin typeface="Arial"/>
                <a:cs typeface="Arial"/>
              </a:rPr>
              <a:t>a to </a:t>
            </a:r>
            <a:r>
              <a:rPr sz="1000" spc="-10" dirty="0">
                <a:latin typeface="Arial"/>
                <a:cs typeface="Arial"/>
              </a:rPr>
              <a:t>najmä </a:t>
            </a:r>
            <a:r>
              <a:rPr sz="1000" spc="-15" dirty="0">
                <a:latin typeface="Arial"/>
                <a:cs typeface="Arial"/>
              </a:rPr>
              <a:t>za </a:t>
            </a:r>
            <a:r>
              <a:rPr sz="1000" spc="-10" dirty="0">
                <a:latin typeface="Arial"/>
                <a:cs typeface="Arial"/>
              </a:rPr>
              <a:t>teplých </a:t>
            </a:r>
            <a:r>
              <a:rPr sz="1000" spc="-5" dirty="0" err="1">
                <a:latin typeface="Arial"/>
                <a:cs typeface="Arial"/>
              </a:rPr>
              <a:t>slnečných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spc="-10" dirty="0" err="1">
                <a:latin typeface="Arial"/>
                <a:cs typeface="Arial"/>
              </a:rPr>
              <a:t>dní</a:t>
            </a:r>
            <a:r>
              <a:rPr lang="sk-SK" sz="1000" spc="-10" dirty="0">
                <a:latin typeface="Arial"/>
                <a:cs typeface="Arial"/>
              </a:rPr>
              <a:t>.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lang="sk-SK" sz="1000" spc="-5" dirty="0">
                <a:latin typeface="Arial"/>
                <a:cs typeface="Arial"/>
              </a:rPr>
              <a:t>V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iné dni  </a:t>
            </a:r>
            <a:r>
              <a:rPr sz="1000" spc="-5" dirty="0">
                <a:latin typeface="Arial"/>
                <a:cs typeface="Arial"/>
              </a:rPr>
              <a:t>odpočívajú v trhlinách </a:t>
            </a:r>
            <a:r>
              <a:rPr sz="1000" dirty="0">
                <a:latin typeface="Arial"/>
                <a:cs typeface="Arial"/>
              </a:rPr>
              <a:t>kôry </a:t>
            </a:r>
            <a:r>
              <a:rPr sz="1000" spc="-10" dirty="0">
                <a:latin typeface="Arial"/>
                <a:cs typeface="Arial"/>
              </a:rPr>
              <a:t>alebo </a:t>
            </a:r>
            <a:r>
              <a:rPr sz="1000" spc="-5" dirty="0">
                <a:latin typeface="Arial"/>
                <a:cs typeface="Arial"/>
              </a:rPr>
              <a:t>na listoch, kde </a:t>
            </a:r>
            <a:r>
              <a:rPr sz="1000" dirty="0">
                <a:latin typeface="Arial"/>
                <a:cs typeface="Arial"/>
              </a:rPr>
              <a:t>sú </a:t>
            </a:r>
            <a:r>
              <a:rPr sz="1000" spc="-10" dirty="0">
                <a:latin typeface="Arial"/>
                <a:cs typeface="Arial"/>
              </a:rPr>
              <a:t>aj </a:t>
            </a:r>
            <a:r>
              <a:rPr sz="1000" spc="-5" dirty="0">
                <a:latin typeface="Arial"/>
                <a:cs typeface="Arial"/>
              </a:rPr>
              <a:t>v noci. Vajíčka kladú  jednotlivo na kôru </a:t>
            </a:r>
            <a:r>
              <a:rPr sz="1000" spc="-10" dirty="0">
                <a:latin typeface="Arial"/>
                <a:cs typeface="Arial"/>
              </a:rPr>
              <a:t>alebo </a:t>
            </a:r>
            <a:r>
              <a:rPr sz="1000" spc="-5" dirty="0">
                <a:latin typeface="Arial"/>
                <a:cs typeface="Arial"/>
              </a:rPr>
              <a:t>v jej trhlinách. Jedna samička môže </a:t>
            </a:r>
            <a:r>
              <a:rPr sz="1000" spc="-10" dirty="0" err="1">
                <a:latin typeface="Arial"/>
                <a:cs typeface="Arial"/>
              </a:rPr>
              <a:t>naklásť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lang="sk-SK" sz="1000" spc="-10" dirty="0">
                <a:latin typeface="Arial"/>
                <a:cs typeface="Arial"/>
              </a:rPr>
              <a:t>až </a:t>
            </a:r>
            <a:r>
              <a:rPr sz="1000" spc="-10" dirty="0">
                <a:latin typeface="Arial"/>
                <a:cs typeface="Arial"/>
              </a:rPr>
              <a:t>68</a:t>
            </a:r>
            <a:r>
              <a:rPr lang="sk-SK" sz="1000" spc="-10" dirty="0">
                <a:latin typeface="Arial"/>
                <a:cs typeface="Arial"/>
              </a:rPr>
              <a:t>–</a:t>
            </a:r>
            <a:r>
              <a:rPr sz="1000" spc="-10" dirty="0">
                <a:latin typeface="Arial"/>
                <a:cs typeface="Arial"/>
              </a:rPr>
              <a:t>90  </a:t>
            </a:r>
            <a:r>
              <a:rPr sz="1000" spc="-5" dirty="0">
                <a:latin typeface="Arial"/>
                <a:cs typeface="Arial"/>
              </a:rPr>
              <a:t>vajíčok. </a:t>
            </a:r>
            <a:r>
              <a:rPr sz="1000" spc="-5" dirty="0" err="1">
                <a:latin typeface="Arial"/>
                <a:cs typeface="Arial"/>
              </a:rPr>
              <a:t>Dospel</a:t>
            </a:r>
            <a:r>
              <a:rPr lang="sk-SK" sz="1000" spc="-5" dirty="0">
                <a:latin typeface="Arial"/>
                <a:cs typeface="Arial"/>
              </a:rPr>
              <a:t>é jedince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spc="-10" dirty="0" err="1">
                <a:latin typeface="Arial"/>
                <a:cs typeface="Arial"/>
              </a:rPr>
              <a:t>žijú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2</a:t>
            </a:r>
            <a:r>
              <a:rPr lang="sk-SK" sz="1000" spc="-5" dirty="0">
                <a:latin typeface="Arial"/>
                <a:cs typeface="Arial"/>
              </a:rPr>
              <a:t>–</a:t>
            </a:r>
            <a:r>
              <a:rPr sz="1000" spc="-5" dirty="0">
                <a:latin typeface="Arial"/>
                <a:cs typeface="Arial"/>
              </a:rPr>
              <a:t>3 </a:t>
            </a:r>
            <a:r>
              <a:rPr sz="1000" spc="-15" dirty="0">
                <a:latin typeface="Arial"/>
                <a:cs typeface="Arial"/>
              </a:rPr>
              <a:t>týždne.</a:t>
            </a:r>
            <a:endParaRPr sz="1000" dirty="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605"/>
              </a:spcBef>
            </a:pPr>
            <a:r>
              <a:rPr sz="1000" spc="-10" dirty="0">
                <a:latin typeface="Arial"/>
                <a:cs typeface="Arial"/>
              </a:rPr>
              <a:t>Vyliahnuté </a:t>
            </a:r>
            <a:r>
              <a:rPr sz="1000" dirty="0">
                <a:latin typeface="Arial"/>
                <a:cs typeface="Arial"/>
              </a:rPr>
              <a:t>larvy </a:t>
            </a:r>
            <a:r>
              <a:rPr sz="1000" spc="-5" dirty="0">
                <a:latin typeface="Arial"/>
                <a:cs typeface="Arial"/>
              </a:rPr>
              <a:t>prenikajú cez kôru do lyka, </a:t>
            </a:r>
            <a:r>
              <a:rPr sz="1000" dirty="0">
                <a:latin typeface="Arial"/>
                <a:cs typeface="Arial"/>
              </a:rPr>
              <a:t>kde sa </a:t>
            </a:r>
            <a:r>
              <a:rPr sz="1000" spc="-10" dirty="0">
                <a:latin typeface="Arial"/>
                <a:cs typeface="Arial"/>
              </a:rPr>
              <a:t>živia </a:t>
            </a:r>
            <a:r>
              <a:rPr sz="1000" spc="-5" dirty="0">
                <a:latin typeface="Arial"/>
                <a:cs typeface="Arial"/>
              </a:rPr>
              <a:t>od polovice júna  do polovice októbra. Larvy vytvárajú esovite </a:t>
            </a:r>
            <a:r>
              <a:rPr sz="1000" spc="-10" dirty="0">
                <a:latin typeface="Arial"/>
                <a:cs typeface="Arial"/>
              </a:rPr>
              <a:t>zahnuté </a:t>
            </a:r>
            <a:r>
              <a:rPr sz="1000" spc="-5" dirty="0">
                <a:latin typeface="Arial"/>
                <a:cs typeface="Arial"/>
              </a:rPr>
              <a:t>chodbičky </a:t>
            </a:r>
            <a:r>
              <a:rPr sz="1000" spc="-5" dirty="0" err="1">
                <a:latin typeface="Arial"/>
                <a:cs typeface="Arial"/>
              </a:rPr>
              <a:t>dlhé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26</a:t>
            </a:r>
            <a:r>
              <a:rPr lang="sk-SK" sz="1000" spc="-10" dirty="0">
                <a:latin typeface="Arial"/>
                <a:cs typeface="Arial"/>
              </a:rPr>
              <a:t>–</a:t>
            </a:r>
            <a:r>
              <a:rPr sz="1000" spc="-10" dirty="0">
                <a:latin typeface="Arial"/>
                <a:cs typeface="Arial"/>
              </a:rPr>
              <a:t>32  </a:t>
            </a:r>
            <a:r>
              <a:rPr sz="1000" dirty="0">
                <a:latin typeface="Arial"/>
                <a:cs typeface="Arial"/>
              </a:rPr>
              <a:t>mm </a:t>
            </a:r>
            <a:r>
              <a:rPr sz="1000" spc="-5" dirty="0">
                <a:latin typeface="Arial"/>
                <a:cs typeface="Arial"/>
              </a:rPr>
              <a:t>smerujúce do dreva. Prezimujú </a:t>
            </a:r>
            <a:r>
              <a:rPr sz="1000" spc="-10" dirty="0">
                <a:latin typeface="Arial"/>
                <a:cs typeface="Arial"/>
              </a:rPr>
              <a:t>dospelé </a:t>
            </a:r>
            <a:r>
              <a:rPr sz="1000" spc="-5" dirty="0">
                <a:latin typeface="Arial"/>
                <a:cs typeface="Arial"/>
              </a:rPr>
              <a:t>larvy. Kuklia </a:t>
            </a:r>
            <a:r>
              <a:rPr sz="1000" dirty="0">
                <a:latin typeface="Arial"/>
                <a:cs typeface="Arial"/>
              </a:rPr>
              <a:t>sa </a:t>
            </a:r>
            <a:r>
              <a:rPr sz="1000" spc="-5" dirty="0">
                <a:latin typeface="Arial"/>
                <a:cs typeface="Arial"/>
              </a:rPr>
              <a:t>v apríli </a:t>
            </a:r>
            <a:r>
              <a:rPr sz="1000" dirty="0">
                <a:latin typeface="Arial"/>
                <a:cs typeface="Arial"/>
              </a:rPr>
              <a:t>až </a:t>
            </a:r>
            <a:r>
              <a:rPr sz="1000" spc="-5" dirty="0">
                <a:latin typeface="Arial"/>
                <a:cs typeface="Arial"/>
              </a:rPr>
              <a:t>v  </a:t>
            </a:r>
            <a:r>
              <a:rPr sz="1000" dirty="0">
                <a:latin typeface="Arial"/>
                <a:cs typeface="Arial"/>
              </a:rPr>
              <a:t>máji.</a:t>
            </a:r>
          </a:p>
          <a:p>
            <a:pPr marL="12700" marR="5715" algn="just">
              <a:lnSpc>
                <a:spcPct val="100000"/>
              </a:lnSpc>
              <a:spcBef>
                <a:spcPts val="600"/>
              </a:spcBef>
            </a:pPr>
            <a:r>
              <a:rPr sz="1000" spc="-10" dirty="0" err="1">
                <a:latin typeface="Arial"/>
                <a:cs typeface="Arial"/>
              </a:rPr>
              <a:t>Vyliahnuté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-5" dirty="0" err="1">
                <a:latin typeface="Arial"/>
                <a:cs typeface="Arial"/>
              </a:rPr>
              <a:t>dospel</a:t>
            </a:r>
            <a:r>
              <a:rPr lang="sk-SK" sz="1000" spc="-5" dirty="0">
                <a:latin typeface="Arial"/>
                <a:cs typeface="Arial"/>
              </a:rPr>
              <a:t>é jedince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zostávajú pod </a:t>
            </a:r>
            <a:r>
              <a:rPr sz="1000" spc="-5" dirty="0" err="1">
                <a:latin typeface="Arial"/>
                <a:cs typeface="Arial"/>
              </a:rPr>
              <a:t>kôrou</a:t>
            </a:r>
            <a:r>
              <a:rPr sz="1000" spc="-5" dirty="0">
                <a:latin typeface="Arial"/>
                <a:cs typeface="Arial"/>
              </a:rPr>
              <a:t> 1</a:t>
            </a:r>
            <a:r>
              <a:rPr lang="sk-SK" sz="1000" spc="-5" dirty="0">
                <a:latin typeface="Arial"/>
                <a:cs typeface="Arial"/>
              </a:rPr>
              <a:t>–</a:t>
            </a:r>
            <a:r>
              <a:rPr sz="1000" spc="-5" dirty="0">
                <a:latin typeface="Arial"/>
                <a:cs typeface="Arial"/>
              </a:rPr>
              <a:t>2 </a:t>
            </a:r>
            <a:r>
              <a:rPr sz="1000" spc="-10" dirty="0">
                <a:latin typeface="Arial"/>
                <a:cs typeface="Arial"/>
              </a:rPr>
              <a:t>týždne </a:t>
            </a:r>
            <a:r>
              <a:rPr sz="1000" spc="-5" dirty="0">
                <a:latin typeface="Arial"/>
                <a:cs typeface="Arial"/>
              </a:rPr>
              <a:t>a </a:t>
            </a:r>
            <a:r>
              <a:rPr sz="1000" spc="-10" dirty="0">
                <a:latin typeface="Arial"/>
                <a:cs typeface="Arial"/>
              </a:rPr>
              <a:t>potom </a:t>
            </a:r>
            <a:r>
              <a:rPr sz="1000" spc="-5" dirty="0">
                <a:latin typeface="Arial"/>
                <a:cs typeface="Arial"/>
              </a:rPr>
              <a:t>vyliezajú </a:t>
            </a:r>
            <a:r>
              <a:rPr sz="1000" spc="-10" dirty="0">
                <a:latin typeface="Arial"/>
                <a:cs typeface="Arial"/>
              </a:rPr>
              <a:t>von  </a:t>
            </a:r>
            <a:r>
              <a:rPr sz="1000" spc="-5" dirty="0">
                <a:latin typeface="Arial"/>
                <a:cs typeface="Arial"/>
              </a:rPr>
              <a:t>cez kôru výletovými </a:t>
            </a:r>
            <a:r>
              <a:rPr sz="1000" dirty="0">
                <a:latin typeface="Arial"/>
                <a:cs typeface="Arial"/>
              </a:rPr>
              <a:t>otvormi. </a:t>
            </a:r>
            <a:r>
              <a:rPr sz="1000" spc="-5" dirty="0" err="1">
                <a:latin typeface="Arial"/>
                <a:cs typeface="Arial"/>
              </a:rPr>
              <a:t>Dospel</a:t>
            </a:r>
            <a:r>
              <a:rPr lang="sk-SK" sz="1000" spc="-5" dirty="0">
                <a:latin typeface="Arial"/>
                <a:cs typeface="Arial"/>
              </a:rPr>
              <a:t>é jedince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dirty="0" err="1">
                <a:latin typeface="Arial"/>
                <a:cs typeface="Arial"/>
              </a:rPr>
              <a:t>sú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7,5</a:t>
            </a:r>
            <a:r>
              <a:rPr lang="sk-SK" sz="1000" spc="-10" dirty="0">
                <a:latin typeface="Arial"/>
                <a:cs typeface="Arial"/>
              </a:rPr>
              <a:t>–</a:t>
            </a:r>
            <a:r>
              <a:rPr sz="1000" spc="-10" dirty="0">
                <a:latin typeface="Arial"/>
                <a:cs typeface="Arial"/>
              </a:rPr>
              <a:t>15 </a:t>
            </a:r>
            <a:r>
              <a:rPr sz="1000" dirty="0">
                <a:latin typeface="Arial"/>
                <a:cs typeface="Arial"/>
              </a:rPr>
              <a:t>mm </a:t>
            </a:r>
            <a:r>
              <a:rPr sz="1000" spc="-10" dirty="0">
                <a:latin typeface="Arial"/>
                <a:cs typeface="Arial"/>
              </a:rPr>
              <a:t>dlhé </a:t>
            </a:r>
            <a:r>
              <a:rPr sz="1000" spc="-5" dirty="0">
                <a:latin typeface="Arial"/>
                <a:cs typeface="Arial"/>
              </a:rPr>
              <a:t>a </a:t>
            </a:r>
            <a:r>
              <a:rPr sz="1000" spc="-10" dirty="0">
                <a:latin typeface="Arial"/>
                <a:cs typeface="Arial"/>
              </a:rPr>
              <a:t>3,1</a:t>
            </a:r>
            <a:r>
              <a:rPr lang="sk-SK" sz="1000" spc="-10" dirty="0">
                <a:latin typeface="Arial"/>
                <a:cs typeface="Arial"/>
              </a:rPr>
              <a:t>–</a:t>
            </a:r>
            <a:r>
              <a:rPr sz="1000" spc="-10" dirty="0">
                <a:latin typeface="Arial"/>
                <a:cs typeface="Arial"/>
              </a:rPr>
              <a:t>3,4 </a:t>
            </a:r>
            <a:r>
              <a:rPr sz="1000" spc="5" dirty="0">
                <a:latin typeface="Arial"/>
                <a:cs typeface="Arial"/>
              </a:rPr>
              <a:t>mm  </a:t>
            </a:r>
            <a:r>
              <a:rPr sz="1000" spc="-5" dirty="0">
                <a:latin typeface="Arial"/>
                <a:cs typeface="Arial"/>
              </a:rPr>
              <a:t>široké. Telo </a:t>
            </a:r>
            <a:r>
              <a:rPr sz="1000" dirty="0">
                <a:latin typeface="Arial"/>
                <a:cs typeface="Arial"/>
              </a:rPr>
              <a:t>majú </a:t>
            </a:r>
            <a:r>
              <a:rPr sz="1000" spc="-10" dirty="0">
                <a:latin typeface="Arial"/>
                <a:cs typeface="Arial"/>
              </a:rPr>
              <a:t>úzke </a:t>
            </a:r>
            <a:r>
              <a:rPr sz="1000" spc="-5" dirty="0">
                <a:latin typeface="Arial"/>
                <a:cs typeface="Arial"/>
              </a:rPr>
              <a:t>a </a:t>
            </a:r>
            <a:r>
              <a:rPr sz="1000" spc="-10" dirty="0" err="1">
                <a:latin typeface="Arial"/>
                <a:cs typeface="Arial"/>
              </a:rPr>
              <a:t>pretiahnuté</a:t>
            </a:r>
            <a:r>
              <a:rPr lang="sk-SK" sz="1000" spc="-10" dirty="0">
                <a:latin typeface="Arial"/>
                <a:cs typeface="Arial"/>
              </a:rPr>
              <a:t>,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medeno-zelenej </a:t>
            </a:r>
            <a:r>
              <a:rPr sz="1000" dirty="0">
                <a:latin typeface="Arial"/>
                <a:cs typeface="Arial"/>
              </a:rPr>
              <a:t>farby </a:t>
            </a:r>
            <a:r>
              <a:rPr sz="1000" spc="-5" dirty="0">
                <a:latin typeface="Arial"/>
                <a:cs typeface="Arial"/>
              </a:rPr>
              <a:t>s </a:t>
            </a:r>
            <a:r>
              <a:rPr sz="1000" spc="-10" dirty="0">
                <a:latin typeface="Arial"/>
                <a:cs typeface="Arial"/>
              </a:rPr>
              <a:t>kovovým  </a:t>
            </a:r>
            <a:r>
              <a:rPr sz="1000" spc="-5" dirty="0">
                <a:latin typeface="Arial"/>
                <a:cs typeface="Arial"/>
              </a:rPr>
              <a:t>leskom. Oči </a:t>
            </a:r>
            <a:r>
              <a:rPr sz="1000" dirty="0">
                <a:latin typeface="Arial"/>
                <a:cs typeface="Arial"/>
              </a:rPr>
              <a:t>majú </a:t>
            </a:r>
            <a:r>
              <a:rPr sz="1000" spc="-10" dirty="0">
                <a:latin typeface="Arial"/>
                <a:cs typeface="Arial"/>
              </a:rPr>
              <a:t>veľké, nepravidelného </a:t>
            </a:r>
            <a:r>
              <a:rPr sz="1000" spc="-5" dirty="0">
                <a:latin typeface="Arial"/>
                <a:cs typeface="Arial"/>
              </a:rPr>
              <a:t>tvaru a </a:t>
            </a:r>
            <a:r>
              <a:rPr sz="1000" spc="-10" dirty="0">
                <a:latin typeface="Arial"/>
                <a:cs typeface="Arial"/>
              </a:rPr>
              <a:t>čiernej alebo medenej  </a:t>
            </a:r>
            <a:r>
              <a:rPr sz="1000" spc="-5" dirty="0">
                <a:latin typeface="Arial"/>
                <a:cs typeface="Arial"/>
              </a:rPr>
              <a:t>farby.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4616196" y="3479291"/>
            <a:ext cx="2604516" cy="15270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611623" y="3474719"/>
            <a:ext cx="2613660" cy="1536700"/>
          </a:xfrm>
          <a:custGeom>
            <a:avLst/>
            <a:gdLst/>
            <a:ahLst/>
            <a:cxnLst/>
            <a:rect l="l" t="t" r="r" b="b"/>
            <a:pathLst>
              <a:path w="2613659" h="1536700">
                <a:moveTo>
                  <a:pt x="0" y="1536192"/>
                </a:moveTo>
                <a:lnTo>
                  <a:pt x="2613660" y="1536192"/>
                </a:lnTo>
                <a:lnTo>
                  <a:pt x="2613660" y="0"/>
                </a:lnTo>
                <a:lnTo>
                  <a:pt x="0" y="0"/>
                </a:lnTo>
                <a:lnTo>
                  <a:pt x="0" y="1536192"/>
                </a:lnTo>
                <a:close/>
              </a:path>
            </a:pathLst>
          </a:custGeom>
          <a:ln w="9144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5166740" y="5124957"/>
            <a:ext cx="157226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latin typeface="Arial"/>
                <a:cs typeface="Arial"/>
              </a:rPr>
              <a:t>Larva </a:t>
            </a:r>
            <a:r>
              <a:rPr sz="1000" b="1" i="1" spc="-5" dirty="0">
                <a:latin typeface="Arial"/>
                <a:cs typeface="Arial"/>
              </a:rPr>
              <a:t>Agrilus</a:t>
            </a:r>
            <a:r>
              <a:rPr sz="1000" b="1" i="1" spc="-45" dirty="0">
                <a:latin typeface="Arial"/>
                <a:cs typeface="Arial"/>
              </a:rPr>
              <a:t> </a:t>
            </a:r>
            <a:r>
              <a:rPr sz="1000" b="1" i="1" spc="-5" dirty="0">
                <a:latin typeface="Arial"/>
                <a:cs typeface="Arial"/>
              </a:rPr>
              <a:t>planipennis</a:t>
            </a:r>
            <a:endParaRPr sz="10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10311" y="3532631"/>
            <a:ext cx="1661160" cy="313029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05740" y="3528059"/>
            <a:ext cx="1670685" cy="3139440"/>
          </a:xfrm>
          <a:custGeom>
            <a:avLst/>
            <a:gdLst/>
            <a:ahLst/>
            <a:cxnLst/>
            <a:rect l="l" t="t" r="r" b="b"/>
            <a:pathLst>
              <a:path w="1670685" h="3139440">
                <a:moveTo>
                  <a:pt x="0" y="3139440"/>
                </a:moveTo>
                <a:lnTo>
                  <a:pt x="1670304" y="3139440"/>
                </a:lnTo>
                <a:lnTo>
                  <a:pt x="1670304" y="0"/>
                </a:lnTo>
                <a:lnTo>
                  <a:pt x="0" y="0"/>
                </a:lnTo>
                <a:lnTo>
                  <a:pt x="0" y="3139440"/>
                </a:lnTo>
                <a:close/>
              </a:path>
            </a:pathLst>
          </a:custGeom>
          <a:ln w="9144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357022" y="6790435"/>
            <a:ext cx="1408430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4175" marR="5080" indent="-372110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latin typeface="Arial"/>
                <a:cs typeface="Arial"/>
              </a:rPr>
              <a:t>Výletové otvory v</a:t>
            </a:r>
            <a:r>
              <a:rPr sz="1000" b="1" spc="-95" dirty="0">
                <a:latin typeface="Arial"/>
                <a:cs typeface="Arial"/>
              </a:rPr>
              <a:t> </a:t>
            </a:r>
            <a:r>
              <a:rPr sz="1000" b="1" spc="-5" dirty="0">
                <a:latin typeface="Arial"/>
                <a:cs typeface="Arial"/>
              </a:rPr>
              <a:t>tvare  písmená</a:t>
            </a:r>
            <a:r>
              <a:rPr sz="1000" b="1" spc="-25" dirty="0">
                <a:latin typeface="Arial"/>
                <a:cs typeface="Arial"/>
              </a:rPr>
              <a:t> </a:t>
            </a:r>
            <a:r>
              <a:rPr sz="1000" b="1" spc="-5" dirty="0">
                <a:latin typeface="Arial"/>
                <a:cs typeface="Arial"/>
              </a:rPr>
              <a:t>D</a:t>
            </a:r>
            <a:endParaRPr sz="1000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4640579" y="5433059"/>
            <a:ext cx="2580131" cy="150571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636008" y="5428487"/>
            <a:ext cx="2589530" cy="1515110"/>
          </a:xfrm>
          <a:custGeom>
            <a:avLst/>
            <a:gdLst/>
            <a:ahLst/>
            <a:cxnLst/>
            <a:rect l="l" t="t" r="r" b="b"/>
            <a:pathLst>
              <a:path w="2589529" h="1515109">
                <a:moveTo>
                  <a:pt x="0" y="1514856"/>
                </a:moveTo>
                <a:lnTo>
                  <a:pt x="2589276" y="1514856"/>
                </a:lnTo>
                <a:lnTo>
                  <a:pt x="2589276" y="0"/>
                </a:lnTo>
                <a:lnTo>
                  <a:pt x="0" y="0"/>
                </a:lnTo>
                <a:lnTo>
                  <a:pt x="0" y="1514856"/>
                </a:lnTo>
                <a:close/>
              </a:path>
            </a:pathLst>
          </a:custGeom>
          <a:ln w="9144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4768977" y="7090663"/>
            <a:ext cx="2304415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47980" marR="5080" indent="-335915">
              <a:lnSpc>
                <a:spcPct val="100000"/>
              </a:lnSpc>
              <a:spcBef>
                <a:spcPts val="95"/>
              </a:spcBef>
            </a:pPr>
            <a:r>
              <a:rPr sz="1000" b="1" spc="-5" dirty="0">
                <a:latin typeface="Arial"/>
                <a:cs typeface="Arial"/>
              </a:rPr>
              <a:t>Larva </a:t>
            </a:r>
            <a:r>
              <a:rPr sz="1000" b="1" i="1" spc="-5" dirty="0">
                <a:latin typeface="Arial"/>
                <a:cs typeface="Arial"/>
              </a:rPr>
              <a:t>Agrilus planipennis </a:t>
            </a:r>
            <a:r>
              <a:rPr sz="1000" b="1" spc="-10" dirty="0">
                <a:latin typeface="Arial"/>
                <a:cs typeface="Arial"/>
              </a:rPr>
              <a:t>vytvárajúca  </a:t>
            </a:r>
            <a:r>
              <a:rPr sz="1000" b="1" spc="-5" dirty="0">
                <a:latin typeface="Arial"/>
                <a:cs typeface="Arial"/>
              </a:rPr>
              <a:t>esovite zahnuté</a:t>
            </a:r>
            <a:r>
              <a:rPr sz="1000" b="1" spc="-40" dirty="0">
                <a:latin typeface="Arial"/>
                <a:cs typeface="Arial"/>
              </a:rPr>
              <a:t> </a:t>
            </a:r>
            <a:r>
              <a:rPr sz="1000" b="1" spc="-5" dirty="0">
                <a:latin typeface="Arial"/>
                <a:cs typeface="Arial"/>
              </a:rPr>
              <a:t>chodbičky</a:t>
            </a:r>
            <a:endParaRPr sz="1000">
              <a:latin typeface="Arial"/>
              <a:cs typeface="Aria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4636008" y="7604759"/>
            <a:ext cx="2578608" cy="156362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631435" y="7600188"/>
            <a:ext cx="2588260" cy="1572895"/>
          </a:xfrm>
          <a:custGeom>
            <a:avLst/>
            <a:gdLst/>
            <a:ahLst/>
            <a:cxnLst/>
            <a:rect l="l" t="t" r="r" b="b"/>
            <a:pathLst>
              <a:path w="2588259" h="1572895">
                <a:moveTo>
                  <a:pt x="0" y="1572768"/>
                </a:moveTo>
                <a:lnTo>
                  <a:pt x="2587752" y="1572768"/>
                </a:lnTo>
                <a:lnTo>
                  <a:pt x="2587752" y="0"/>
                </a:lnTo>
                <a:lnTo>
                  <a:pt x="0" y="0"/>
                </a:lnTo>
                <a:lnTo>
                  <a:pt x="0" y="1572768"/>
                </a:lnTo>
                <a:close/>
              </a:path>
            </a:pathLst>
          </a:custGeom>
          <a:ln w="9144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4708016" y="9389465"/>
            <a:ext cx="2418080" cy="482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-3810" algn="ctr">
              <a:lnSpc>
                <a:spcPct val="100000"/>
              </a:lnSpc>
              <a:spcBef>
                <a:spcPts val="95"/>
              </a:spcBef>
            </a:pPr>
            <a:r>
              <a:rPr sz="1000" b="1" spc="-10" dirty="0">
                <a:latin typeface="Arial"/>
                <a:cs typeface="Arial"/>
              </a:rPr>
              <a:t>Okrem </a:t>
            </a:r>
            <a:r>
              <a:rPr sz="1000" b="1" spc="-5" dirty="0">
                <a:latin typeface="Arial"/>
                <a:cs typeface="Arial"/>
              </a:rPr>
              <a:t>otvorov v tvare D sa poškodenie  prejavuje aj prasklinami a zmenou</a:t>
            </a:r>
            <a:r>
              <a:rPr sz="1000" b="1" spc="-65" dirty="0">
                <a:latin typeface="Arial"/>
                <a:cs typeface="Arial"/>
              </a:rPr>
              <a:t> </a:t>
            </a:r>
            <a:r>
              <a:rPr sz="1000" b="1" spc="-5" dirty="0">
                <a:latin typeface="Arial"/>
                <a:cs typeface="Arial"/>
              </a:rPr>
              <a:t>farby  </a:t>
            </a:r>
            <a:r>
              <a:rPr sz="1000" b="1" spc="-10" dirty="0">
                <a:latin typeface="Arial"/>
                <a:cs typeface="Arial"/>
              </a:rPr>
              <a:t>kôry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60063" y="335818"/>
            <a:ext cx="3469640" cy="41985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71475">
              <a:spcBef>
                <a:spcPts val="100"/>
              </a:spcBef>
            </a:pPr>
            <a:r>
              <a:rPr sz="1200" b="1" u="heavy" dirty="0">
                <a:solidFill>
                  <a:srgbClr val="660033"/>
                </a:solidFill>
                <a:uFill>
                  <a:solidFill>
                    <a:srgbClr val="660033"/>
                  </a:solidFill>
                </a:uFill>
                <a:latin typeface="Arial"/>
                <a:cs typeface="Arial"/>
              </a:rPr>
              <a:t>SPÔSOB </a:t>
            </a:r>
            <a:r>
              <a:rPr sz="1200" b="1" u="heavy" spc="-5" dirty="0">
                <a:solidFill>
                  <a:srgbClr val="660033"/>
                </a:solidFill>
                <a:uFill>
                  <a:solidFill>
                    <a:srgbClr val="660033"/>
                  </a:solidFill>
                </a:uFill>
                <a:latin typeface="Arial"/>
                <a:cs typeface="Arial"/>
              </a:rPr>
              <a:t>PRENOSU </a:t>
            </a:r>
            <a:r>
              <a:rPr sz="1200" b="1" u="heavy" dirty="0">
                <a:solidFill>
                  <a:srgbClr val="660033"/>
                </a:solidFill>
                <a:uFill>
                  <a:solidFill>
                    <a:srgbClr val="660033"/>
                  </a:solidFill>
                </a:uFill>
                <a:latin typeface="Arial"/>
                <a:cs typeface="Arial"/>
              </a:rPr>
              <a:t>A</a:t>
            </a:r>
            <a:r>
              <a:rPr sz="1200" b="1" u="heavy" spc="-120" dirty="0">
                <a:solidFill>
                  <a:srgbClr val="660033"/>
                </a:solidFill>
                <a:uFill>
                  <a:solidFill>
                    <a:srgbClr val="660033"/>
                  </a:solidFill>
                </a:uFill>
                <a:latin typeface="Arial"/>
                <a:cs typeface="Arial"/>
              </a:rPr>
              <a:t> </a:t>
            </a:r>
            <a:r>
              <a:rPr sz="1200" b="1" u="heavy" spc="-10" dirty="0">
                <a:solidFill>
                  <a:srgbClr val="660033"/>
                </a:solidFill>
                <a:uFill>
                  <a:solidFill>
                    <a:srgbClr val="660033"/>
                  </a:solidFill>
                </a:uFill>
                <a:latin typeface="Arial"/>
                <a:cs typeface="Arial"/>
              </a:rPr>
              <a:t>ŠÍRENIA:</a:t>
            </a:r>
            <a:endParaRPr sz="1200" dirty="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905"/>
              </a:spcBef>
            </a:pPr>
            <a:r>
              <a:rPr lang="sk-SK" sz="1000" spc="-5" dirty="0">
                <a:latin typeface="Arial"/>
                <a:cs typeface="Arial"/>
              </a:rPr>
              <a:t>Prirodzené šírenie býva v počiatočných fázach budovania populácie pomalšie (0,4 – 0,7 km/rok) a následne sa zrýchľuje. (1,2 – 1,7 km/rok). Samičky môžu klásť vajíčka na stromy vzdialené až 2 000 m od centra oblasti s vysokou hustotou populácie, avšak pri zamoreniach vzniknutých z jedného ohniska nakladú približne 90 % vajíčok do vzdialenosti 100 m od zdroja. V európskej časti Ruska bola do roku 2016 zaznamenaná rýchlosť postupu 13 až 41 km za rok, pravdepodobne podporená schopnosťou škodcu neúmyselne sa premiestňovať spolu s dopravnými prostriedkami a prepravovaným materiálom. Očakáva sa, že škodca sa bude prirodzene šíriť rýchlosťou nižšou ako 1 500 m za rok v 50 % prípadov a menej ako 3 000 m za rok v 75 % prípadov. Celkovo sa priemerná rýchlosť šírenia od okraja zamorenej oblasti odhaduje na 47 km za rok v Severnej Amerike (v období rokov 2001 – 2019) a na 40 km za rok v Rusku (2003 – 2019).</a:t>
            </a:r>
          </a:p>
          <a:p>
            <a:pPr marL="12700" marR="5080" algn="just">
              <a:lnSpc>
                <a:spcPct val="100000"/>
              </a:lnSpc>
              <a:spcBef>
                <a:spcPts val="905"/>
              </a:spcBef>
            </a:pPr>
            <a:r>
              <a:rPr sz="1000" spc="-5" dirty="0">
                <a:latin typeface="Arial"/>
                <a:cs typeface="Arial"/>
              </a:rPr>
              <a:t>K </a:t>
            </a:r>
            <a:r>
              <a:rPr sz="1000" spc="-10" dirty="0">
                <a:latin typeface="Arial"/>
                <a:cs typeface="Arial"/>
              </a:rPr>
              <a:t>zavlečeniu </a:t>
            </a:r>
            <a:r>
              <a:rPr sz="1000" spc="-5" dirty="0">
                <a:latin typeface="Arial"/>
                <a:cs typeface="Arial"/>
              </a:rPr>
              <a:t>krasoňa </a:t>
            </a:r>
            <a:r>
              <a:rPr sz="1000" spc="-10" dirty="0">
                <a:latin typeface="Arial"/>
                <a:cs typeface="Arial"/>
              </a:rPr>
              <a:t>jaseňového </a:t>
            </a:r>
            <a:r>
              <a:rPr sz="1000" spc="-5" dirty="0">
                <a:latin typeface="Arial"/>
                <a:cs typeface="Arial"/>
              </a:rPr>
              <a:t>môže dôjsť pri </a:t>
            </a:r>
            <a:r>
              <a:rPr sz="1000" spc="-10" dirty="0">
                <a:latin typeface="Arial"/>
                <a:cs typeface="Arial"/>
              </a:rPr>
              <a:t>dovoze  </a:t>
            </a:r>
            <a:r>
              <a:rPr sz="1000" spc="-5" dirty="0">
                <a:latin typeface="Arial"/>
                <a:cs typeface="Arial"/>
              </a:rPr>
              <a:t>hostiteľských rastlín </a:t>
            </a:r>
            <a:r>
              <a:rPr sz="1000" spc="-5" dirty="0" err="1">
                <a:latin typeface="Arial"/>
                <a:cs typeface="Arial"/>
              </a:rPr>
              <a:t>určených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lang="sk-SK" sz="1000" spc="-5" dirty="0">
                <a:latin typeface="Arial"/>
                <a:cs typeface="Arial"/>
              </a:rPr>
              <a:t>na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spc="-10" dirty="0" err="1">
                <a:latin typeface="Arial"/>
                <a:cs typeface="Arial"/>
              </a:rPr>
              <a:t>pestovani</a:t>
            </a:r>
            <a:r>
              <a:rPr lang="sk-SK" sz="1000" spc="-10" dirty="0">
                <a:latin typeface="Arial"/>
                <a:cs typeface="Arial"/>
              </a:rPr>
              <a:t>e, ktoré pochádzajú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z území, kde </a:t>
            </a:r>
            <a:r>
              <a:rPr sz="1000" spc="-15" dirty="0">
                <a:latin typeface="Arial"/>
                <a:cs typeface="Arial"/>
              </a:rPr>
              <a:t>sa  </a:t>
            </a:r>
            <a:r>
              <a:rPr sz="1000" spc="-10" dirty="0">
                <a:latin typeface="Arial"/>
                <a:cs typeface="Arial"/>
              </a:rPr>
              <a:t>tento </a:t>
            </a:r>
            <a:r>
              <a:rPr sz="1000" spc="-5" dirty="0">
                <a:latin typeface="Arial"/>
                <a:cs typeface="Arial"/>
              </a:rPr>
              <a:t>druh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vyskytuje.</a:t>
            </a:r>
            <a:endParaRPr sz="1000" dirty="0">
              <a:latin typeface="Arial"/>
              <a:cs typeface="Arial"/>
            </a:endParaRPr>
          </a:p>
          <a:p>
            <a:pPr marL="12700" marR="6350" algn="just">
              <a:lnSpc>
                <a:spcPct val="100000"/>
              </a:lnSpc>
              <a:spcBef>
                <a:spcPts val="600"/>
              </a:spcBef>
            </a:pPr>
            <a:r>
              <a:rPr sz="1000" spc="-10" dirty="0">
                <a:latin typeface="Arial"/>
                <a:cs typeface="Arial"/>
              </a:rPr>
              <a:t>Rizikovým </a:t>
            </a:r>
            <a:r>
              <a:rPr sz="1000" spc="-5" dirty="0">
                <a:latin typeface="Arial"/>
                <a:cs typeface="Arial"/>
              </a:rPr>
              <a:t>materiálom </a:t>
            </a:r>
            <a:r>
              <a:rPr sz="1000" dirty="0">
                <a:latin typeface="Arial"/>
                <a:cs typeface="Arial"/>
              </a:rPr>
              <a:t>je </a:t>
            </a:r>
            <a:r>
              <a:rPr sz="1000" spc="-10" dirty="0">
                <a:latin typeface="Arial"/>
                <a:cs typeface="Arial"/>
              </a:rPr>
              <a:t>tiež </a:t>
            </a:r>
            <a:r>
              <a:rPr sz="1000" spc="-5" dirty="0">
                <a:latin typeface="Arial"/>
                <a:cs typeface="Arial"/>
              </a:rPr>
              <a:t>drevo hostiteľských rastlín s  kôrou, </a:t>
            </a:r>
            <a:r>
              <a:rPr sz="1000" spc="-10" dirty="0">
                <a:latin typeface="Arial"/>
                <a:cs typeface="Arial"/>
              </a:rPr>
              <a:t>predovšetkým palivové </a:t>
            </a:r>
            <a:r>
              <a:rPr sz="1000" spc="-5" dirty="0">
                <a:latin typeface="Arial"/>
                <a:cs typeface="Arial"/>
              </a:rPr>
              <a:t>drevo, </a:t>
            </a:r>
            <a:r>
              <a:rPr sz="1000" spc="-10" dirty="0">
                <a:latin typeface="Arial"/>
                <a:cs typeface="Arial"/>
              </a:rPr>
              <a:t>neošetrené drevené  </a:t>
            </a:r>
            <a:r>
              <a:rPr sz="1000" spc="-5" dirty="0">
                <a:latin typeface="Arial"/>
                <a:cs typeface="Arial"/>
              </a:rPr>
              <a:t>obaly a štiepka. </a:t>
            </a:r>
            <a:r>
              <a:rPr sz="1000" spc="-10" dirty="0">
                <a:latin typeface="Arial"/>
                <a:cs typeface="Arial"/>
              </a:rPr>
              <a:t>Zároveň sú </a:t>
            </a:r>
            <a:r>
              <a:rPr sz="1000" spc="-5" dirty="0">
                <a:latin typeface="Arial"/>
                <a:cs typeface="Arial"/>
              </a:rPr>
              <a:t>rizikové aj </a:t>
            </a:r>
            <a:r>
              <a:rPr sz="1000" spc="-10" dirty="0">
                <a:latin typeface="Arial"/>
                <a:cs typeface="Arial"/>
              </a:rPr>
              <a:t>neošetrené drevené  </a:t>
            </a:r>
            <a:r>
              <a:rPr sz="1000" spc="-5" dirty="0">
                <a:latin typeface="Arial"/>
                <a:cs typeface="Arial"/>
              </a:rPr>
              <a:t>preklady s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kôrou.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74904" y="394715"/>
            <a:ext cx="2926080" cy="18288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70331" y="390143"/>
            <a:ext cx="2935605" cy="1838325"/>
          </a:xfrm>
          <a:custGeom>
            <a:avLst/>
            <a:gdLst/>
            <a:ahLst/>
            <a:cxnLst/>
            <a:rect l="l" t="t" r="r" b="b"/>
            <a:pathLst>
              <a:path w="2935604" h="1838325">
                <a:moveTo>
                  <a:pt x="0" y="1837944"/>
                </a:moveTo>
                <a:lnTo>
                  <a:pt x="2935224" y="1837944"/>
                </a:lnTo>
                <a:lnTo>
                  <a:pt x="2935224" y="0"/>
                </a:lnTo>
                <a:lnTo>
                  <a:pt x="0" y="0"/>
                </a:lnTo>
                <a:lnTo>
                  <a:pt x="0" y="1837944"/>
                </a:lnTo>
                <a:close/>
              </a:path>
            </a:pathLst>
          </a:custGeom>
          <a:ln w="9144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747166" y="2270251"/>
            <a:ext cx="219900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10" dirty="0">
                <a:latin typeface="Arial"/>
                <a:cs typeface="Arial"/>
              </a:rPr>
              <a:t>Dospelý </a:t>
            </a:r>
            <a:r>
              <a:rPr sz="1000" b="1" spc="-5" dirty="0">
                <a:latin typeface="Arial"/>
                <a:cs typeface="Arial"/>
              </a:rPr>
              <a:t>jedinec </a:t>
            </a:r>
            <a:r>
              <a:rPr sz="1000" b="1" i="1" spc="-5" dirty="0">
                <a:latin typeface="Arial"/>
                <a:cs typeface="Arial"/>
              </a:rPr>
              <a:t>Agrilus</a:t>
            </a:r>
            <a:r>
              <a:rPr sz="1000" b="1" i="1" spc="-10" dirty="0">
                <a:latin typeface="Arial"/>
                <a:cs typeface="Arial"/>
              </a:rPr>
              <a:t> </a:t>
            </a:r>
            <a:r>
              <a:rPr sz="1000" b="1" i="1" spc="-5" dirty="0">
                <a:latin typeface="Arial"/>
                <a:cs typeface="Arial"/>
              </a:rPr>
              <a:t>planipennis</a:t>
            </a:r>
            <a:endParaRPr sz="10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73379" y="4657343"/>
            <a:ext cx="2926080" cy="18288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68808" y="4652771"/>
            <a:ext cx="2935605" cy="1838325"/>
          </a:xfrm>
          <a:custGeom>
            <a:avLst/>
            <a:gdLst/>
            <a:ahLst/>
            <a:cxnLst/>
            <a:rect l="l" t="t" r="r" b="b"/>
            <a:pathLst>
              <a:path w="2935604" h="1838325">
                <a:moveTo>
                  <a:pt x="0" y="1837943"/>
                </a:moveTo>
                <a:lnTo>
                  <a:pt x="2935224" y="1837943"/>
                </a:lnTo>
                <a:lnTo>
                  <a:pt x="2935224" y="0"/>
                </a:lnTo>
                <a:lnTo>
                  <a:pt x="0" y="0"/>
                </a:lnTo>
                <a:lnTo>
                  <a:pt x="0" y="1837943"/>
                </a:lnTo>
                <a:close/>
              </a:path>
            </a:pathLst>
          </a:custGeom>
          <a:ln w="9144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68808" y="2513614"/>
            <a:ext cx="2935605" cy="1794621"/>
          </a:xfrm>
          <a:custGeom>
            <a:avLst/>
            <a:gdLst/>
            <a:ahLst/>
            <a:cxnLst/>
            <a:rect l="l" t="t" r="r" b="b"/>
            <a:pathLst>
              <a:path w="3352800" h="1842770">
                <a:moveTo>
                  <a:pt x="0" y="1842515"/>
                </a:moveTo>
                <a:lnTo>
                  <a:pt x="3352800" y="1842515"/>
                </a:lnTo>
                <a:lnTo>
                  <a:pt x="3352800" y="0"/>
                </a:lnTo>
                <a:lnTo>
                  <a:pt x="0" y="0"/>
                </a:lnTo>
                <a:lnTo>
                  <a:pt x="0" y="1842515"/>
                </a:lnTo>
                <a:close/>
              </a:path>
            </a:pathLst>
          </a:custGeom>
          <a:ln w="9144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596640" y="4632959"/>
            <a:ext cx="3377184" cy="185318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592067" y="4628387"/>
            <a:ext cx="3386454" cy="1862455"/>
          </a:xfrm>
          <a:custGeom>
            <a:avLst/>
            <a:gdLst/>
            <a:ahLst/>
            <a:cxnLst/>
            <a:rect l="l" t="t" r="r" b="b"/>
            <a:pathLst>
              <a:path w="3386454" h="1862454">
                <a:moveTo>
                  <a:pt x="0" y="1862327"/>
                </a:moveTo>
                <a:lnTo>
                  <a:pt x="3386328" y="1862327"/>
                </a:lnTo>
                <a:lnTo>
                  <a:pt x="3386328" y="0"/>
                </a:lnTo>
                <a:lnTo>
                  <a:pt x="0" y="0"/>
                </a:lnTo>
                <a:lnTo>
                  <a:pt x="0" y="1862327"/>
                </a:lnTo>
                <a:close/>
              </a:path>
            </a:pathLst>
          </a:custGeom>
          <a:ln w="9144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126683" y="6486143"/>
            <a:ext cx="7303134" cy="40697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69925">
              <a:lnSpc>
                <a:spcPct val="100000"/>
              </a:lnSpc>
              <a:spcBef>
                <a:spcPts val="95"/>
              </a:spcBef>
              <a:tabLst>
                <a:tab pos="4221480" algn="l"/>
              </a:tabLst>
            </a:pPr>
            <a:r>
              <a:rPr sz="1000" b="1" spc="-10" dirty="0">
                <a:latin typeface="Arial"/>
                <a:cs typeface="Arial"/>
              </a:rPr>
              <a:t>Dospelý </a:t>
            </a:r>
            <a:r>
              <a:rPr sz="1000" b="1" spc="-5" dirty="0">
                <a:latin typeface="Arial"/>
                <a:cs typeface="Arial"/>
              </a:rPr>
              <a:t>jedinec</a:t>
            </a:r>
            <a:r>
              <a:rPr sz="1000" b="1" spc="20" dirty="0">
                <a:latin typeface="Arial"/>
                <a:cs typeface="Arial"/>
              </a:rPr>
              <a:t> </a:t>
            </a:r>
            <a:r>
              <a:rPr sz="1000" b="1" i="1" spc="-5" dirty="0">
                <a:latin typeface="Arial"/>
                <a:cs typeface="Arial"/>
              </a:rPr>
              <a:t>Agrilus</a:t>
            </a:r>
            <a:r>
              <a:rPr sz="1000" b="1" i="1" spc="25" dirty="0">
                <a:latin typeface="Arial"/>
                <a:cs typeface="Arial"/>
              </a:rPr>
              <a:t> </a:t>
            </a:r>
            <a:r>
              <a:rPr sz="1000" b="1" i="1" spc="-5" dirty="0">
                <a:latin typeface="Arial"/>
                <a:cs typeface="Arial"/>
              </a:rPr>
              <a:t>planipennis	</a:t>
            </a:r>
            <a:r>
              <a:rPr sz="1000" b="1" spc="-10" dirty="0">
                <a:latin typeface="Arial"/>
                <a:cs typeface="Arial"/>
              </a:rPr>
              <a:t>Dospelé </a:t>
            </a:r>
            <a:r>
              <a:rPr sz="1000" b="1" spc="-5" dirty="0">
                <a:latin typeface="Arial"/>
                <a:cs typeface="Arial"/>
              </a:rPr>
              <a:t>jedince vyliezajúce z</a:t>
            </a:r>
            <a:r>
              <a:rPr sz="1000" b="1" spc="-45" dirty="0">
                <a:latin typeface="Arial"/>
                <a:cs typeface="Arial"/>
              </a:rPr>
              <a:t> </a:t>
            </a:r>
            <a:r>
              <a:rPr sz="1000" b="1" spc="-5" dirty="0">
                <a:latin typeface="Arial"/>
                <a:cs typeface="Arial"/>
              </a:rPr>
              <a:t>otvorov</a:t>
            </a:r>
            <a:endParaRPr sz="1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100" dirty="0">
              <a:latin typeface="Arial"/>
              <a:cs typeface="Arial"/>
            </a:endParaRPr>
          </a:p>
          <a:p>
            <a:pPr marL="281940">
              <a:lnSpc>
                <a:spcPct val="100000"/>
              </a:lnSpc>
              <a:spcBef>
                <a:spcPts val="5"/>
              </a:spcBef>
            </a:pPr>
            <a:r>
              <a:rPr sz="1200" b="1" u="heavy" spc="-15" dirty="0">
                <a:solidFill>
                  <a:srgbClr val="660033"/>
                </a:solidFill>
                <a:uFill>
                  <a:solidFill>
                    <a:srgbClr val="660033"/>
                  </a:solidFill>
                </a:uFill>
                <a:latin typeface="Arial"/>
                <a:cs typeface="Arial"/>
              </a:rPr>
              <a:t>OCHRANA:</a:t>
            </a:r>
            <a:endParaRPr sz="1200" dirty="0">
              <a:latin typeface="Arial"/>
              <a:cs typeface="Arial"/>
            </a:endParaRPr>
          </a:p>
          <a:p>
            <a:pPr marL="281940" marR="371475" algn="just">
              <a:lnSpc>
                <a:spcPct val="100000"/>
              </a:lnSpc>
              <a:spcBef>
                <a:spcPts val="905"/>
              </a:spcBef>
            </a:pPr>
            <a:r>
              <a:rPr sz="1000" i="1" spc="-5" dirty="0">
                <a:latin typeface="Arial"/>
                <a:cs typeface="Arial"/>
              </a:rPr>
              <a:t>Agrilus </a:t>
            </a:r>
            <a:r>
              <a:rPr sz="1000" i="1" spc="-10" dirty="0">
                <a:latin typeface="Arial"/>
                <a:cs typeface="Arial"/>
              </a:rPr>
              <a:t>planipennis </a:t>
            </a:r>
            <a:r>
              <a:rPr sz="1000" spc="-5" dirty="0">
                <a:latin typeface="Arial"/>
                <a:cs typeface="Arial"/>
              </a:rPr>
              <a:t>patrí medzi </a:t>
            </a:r>
            <a:r>
              <a:rPr sz="1000" b="1" spc="-5" dirty="0">
                <a:latin typeface="Arial"/>
                <a:cs typeface="Arial"/>
              </a:rPr>
              <a:t>prioritných </a:t>
            </a:r>
            <a:r>
              <a:rPr sz="1000" b="1" spc="-10" dirty="0">
                <a:latin typeface="Arial"/>
                <a:cs typeface="Arial"/>
              </a:rPr>
              <a:t>karanténnych </a:t>
            </a:r>
            <a:r>
              <a:rPr sz="1000" b="1" spc="-5" dirty="0">
                <a:latin typeface="Arial"/>
                <a:cs typeface="Arial"/>
              </a:rPr>
              <a:t>škodcov </a:t>
            </a:r>
            <a:r>
              <a:rPr sz="1000" b="1" spc="-10" dirty="0">
                <a:latin typeface="Arial"/>
                <a:cs typeface="Arial"/>
              </a:rPr>
              <a:t>Únie</a:t>
            </a:r>
            <a:r>
              <a:rPr sz="1000" spc="-10" dirty="0">
                <a:latin typeface="Arial"/>
                <a:cs typeface="Arial"/>
              </a:rPr>
              <a:t>, </a:t>
            </a:r>
            <a:r>
              <a:rPr sz="1000" dirty="0">
                <a:latin typeface="Arial"/>
                <a:cs typeface="Arial"/>
              </a:rPr>
              <a:t>čo </a:t>
            </a:r>
            <a:r>
              <a:rPr sz="1000" spc="-10" dirty="0">
                <a:latin typeface="Arial"/>
                <a:cs typeface="Arial"/>
              </a:rPr>
              <a:t>znamená, </a:t>
            </a:r>
            <a:r>
              <a:rPr sz="1000" spc="-15" dirty="0">
                <a:latin typeface="Arial"/>
                <a:cs typeface="Arial"/>
              </a:rPr>
              <a:t>že </a:t>
            </a:r>
            <a:r>
              <a:rPr sz="1000" spc="-5" dirty="0">
                <a:latin typeface="Arial"/>
                <a:cs typeface="Arial"/>
              </a:rPr>
              <a:t>jeho </a:t>
            </a:r>
            <a:r>
              <a:rPr sz="1000" spc="-10" dirty="0">
                <a:latin typeface="Arial"/>
                <a:cs typeface="Arial"/>
              </a:rPr>
              <a:t>prípadný </a:t>
            </a:r>
            <a:r>
              <a:rPr sz="1000" spc="-5" dirty="0">
                <a:latin typeface="Arial"/>
                <a:cs typeface="Arial"/>
              </a:rPr>
              <a:t>výskyt </a:t>
            </a:r>
            <a:r>
              <a:rPr sz="1000" spc="5" dirty="0">
                <a:latin typeface="Arial"/>
                <a:cs typeface="Arial"/>
              </a:rPr>
              <a:t>by </a:t>
            </a:r>
            <a:r>
              <a:rPr sz="1000" dirty="0">
                <a:latin typeface="Arial"/>
                <a:cs typeface="Arial"/>
              </a:rPr>
              <a:t>mal  </a:t>
            </a:r>
            <a:r>
              <a:rPr sz="1000" spc="-15" dirty="0">
                <a:latin typeface="Arial"/>
                <a:cs typeface="Arial"/>
              </a:rPr>
              <a:t>závažný </a:t>
            </a:r>
            <a:r>
              <a:rPr sz="1000" spc="-10" dirty="0">
                <a:latin typeface="Arial"/>
                <a:cs typeface="Arial"/>
              </a:rPr>
              <a:t>dopad </a:t>
            </a:r>
            <a:r>
              <a:rPr sz="1000" spc="-5" dirty="0">
                <a:latin typeface="Arial"/>
                <a:cs typeface="Arial"/>
              </a:rPr>
              <a:t>na našu</a:t>
            </a:r>
            <a:r>
              <a:rPr sz="1000" spc="1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krajinu.</a:t>
            </a:r>
            <a:endParaRPr sz="1000" dirty="0">
              <a:latin typeface="Arial"/>
              <a:cs typeface="Arial"/>
            </a:endParaRPr>
          </a:p>
          <a:p>
            <a:pPr marL="281940" marR="372110" algn="just">
              <a:lnSpc>
                <a:spcPct val="100000"/>
              </a:lnSpc>
              <a:spcBef>
                <a:spcPts val="600"/>
              </a:spcBef>
            </a:pPr>
            <a:r>
              <a:rPr sz="1000" spc="-5" dirty="0">
                <a:latin typeface="Arial"/>
                <a:cs typeface="Arial"/>
              </a:rPr>
              <a:t>Ochrana proti tomuto </a:t>
            </a:r>
            <a:r>
              <a:rPr sz="1000" spc="-10" dirty="0">
                <a:latin typeface="Arial"/>
                <a:cs typeface="Arial"/>
              </a:rPr>
              <a:t>škodcovi </a:t>
            </a:r>
            <a:r>
              <a:rPr sz="1000" dirty="0">
                <a:latin typeface="Arial"/>
                <a:cs typeface="Arial"/>
              </a:rPr>
              <a:t>je mimoriadne </a:t>
            </a:r>
            <a:r>
              <a:rPr sz="1000" spc="-10" dirty="0">
                <a:latin typeface="Arial"/>
                <a:cs typeface="Arial"/>
              </a:rPr>
              <a:t>náročná. Dôležitá </a:t>
            </a:r>
            <a:r>
              <a:rPr sz="1000" dirty="0">
                <a:latin typeface="Arial"/>
                <a:cs typeface="Arial"/>
              </a:rPr>
              <a:t>je </a:t>
            </a:r>
            <a:r>
              <a:rPr sz="1000" spc="-10" dirty="0">
                <a:latin typeface="Arial"/>
                <a:cs typeface="Arial"/>
              </a:rPr>
              <a:t>predovšetkým </a:t>
            </a:r>
            <a:r>
              <a:rPr sz="1000" spc="-5" dirty="0">
                <a:latin typeface="Arial"/>
                <a:cs typeface="Arial"/>
              </a:rPr>
              <a:t>prevencia a </a:t>
            </a:r>
            <a:r>
              <a:rPr sz="1000" spc="-10" dirty="0">
                <a:latin typeface="Arial"/>
                <a:cs typeface="Arial"/>
              </a:rPr>
              <a:t>dôsledná </a:t>
            </a:r>
            <a:r>
              <a:rPr sz="1000" spc="-5" dirty="0">
                <a:latin typeface="Arial"/>
                <a:cs typeface="Arial"/>
              </a:rPr>
              <a:t>kontrola </a:t>
            </a:r>
            <a:r>
              <a:rPr sz="1000" spc="-10" dirty="0">
                <a:latin typeface="Arial"/>
                <a:cs typeface="Arial"/>
              </a:rPr>
              <a:t>pohybu  </a:t>
            </a:r>
            <a:r>
              <a:rPr sz="1000" spc="-5" dirty="0">
                <a:latin typeface="Arial"/>
                <a:cs typeface="Arial"/>
              </a:rPr>
              <a:t>dreva z </a:t>
            </a:r>
            <a:r>
              <a:rPr sz="1000" spc="-10" dirty="0">
                <a:latin typeface="Arial"/>
                <a:cs typeface="Arial"/>
              </a:rPr>
              <a:t>rizikových </a:t>
            </a:r>
            <a:r>
              <a:rPr sz="1000" spc="-5" dirty="0">
                <a:latin typeface="Arial"/>
                <a:cs typeface="Arial"/>
              </a:rPr>
              <a:t>oblastí, </a:t>
            </a:r>
            <a:r>
              <a:rPr sz="1000" dirty="0">
                <a:latin typeface="Arial"/>
                <a:cs typeface="Arial"/>
              </a:rPr>
              <a:t>najmä </a:t>
            </a:r>
            <a:r>
              <a:rPr sz="1000" spc="-10" dirty="0">
                <a:latin typeface="Arial"/>
                <a:cs typeface="Arial"/>
              </a:rPr>
              <a:t>palivového</a:t>
            </a:r>
            <a:r>
              <a:rPr sz="1000" spc="4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dreva.</a:t>
            </a:r>
            <a:endParaRPr sz="1000" dirty="0">
              <a:latin typeface="Arial"/>
              <a:cs typeface="Arial"/>
            </a:endParaRPr>
          </a:p>
          <a:p>
            <a:pPr marL="281940" marR="370840" algn="just">
              <a:lnSpc>
                <a:spcPct val="100000"/>
              </a:lnSpc>
              <a:spcBef>
                <a:spcPts val="600"/>
              </a:spcBef>
            </a:pPr>
            <a:r>
              <a:rPr sz="1000" spc="-10" dirty="0" err="1">
                <a:latin typeface="Arial"/>
                <a:cs typeface="Arial"/>
              </a:rPr>
              <a:t>Jednoznačne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lang="sk-SK" sz="1000" dirty="0">
                <a:latin typeface="Arial"/>
                <a:cs typeface="Arial"/>
              </a:rPr>
              <a:t>je potrebné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pristúpiť k okamžitej </a:t>
            </a:r>
            <a:r>
              <a:rPr sz="1000" spc="-10" dirty="0">
                <a:latin typeface="Arial"/>
                <a:cs typeface="Arial"/>
              </a:rPr>
              <a:t>asanácií </a:t>
            </a:r>
            <a:r>
              <a:rPr sz="1000" spc="-10" dirty="0" err="1">
                <a:latin typeface="Arial"/>
                <a:cs typeface="Arial"/>
              </a:rPr>
              <a:t>napadnutých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lang="sk-SK" sz="1000" spc="-10" dirty="0">
                <a:latin typeface="Arial"/>
                <a:cs typeface="Arial"/>
              </a:rPr>
              <a:t>hostiteľských </a:t>
            </a:r>
            <a:r>
              <a:rPr sz="1000" spc="-5" dirty="0" err="1">
                <a:latin typeface="Arial"/>
                <a:cs typeface="Arial"/>
              </a:rPr>
              <a:t>stromov</a:t>
            </a:r>
            <a:r>
              <a:rPr sz="1000" spc="-5" dirty="0">
                <a:latin typeface="Arial"/>
                <a:cs typeface="Arial"/>
              </a:rPr>
              <a:t>,</a:t>
            </a:r>
            <a:r>
              <a:rPr lang="sk-SK" sz="1000" spc="-5" dirty="0">
                <a:latin typeface="Arial"/>
                <a:cs typeface="Arial"/>
              </a:rPr>
              <a:t> a to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sz="1000" spc="-10" dirty="0">
                <a:latin typeface="Arial"/>
                <a:cs typeface="Arial"/>
              </a:rPr>
              <a:t>buď </a:t>
            </a:r>
            <a:r>
              <a:rPr sz="1000" spc="-5" dirty="0" err="1">
                <a:latin typeface="Arial"/>
                <a:cs typeface="Arial"/>
              </a:rPr>
              <a:t>mechanicky</a:t>
            </a:r>
            <a:r>
              <a:rPr sz="1000" spc="-5" dirty="0">
                <a:latin typeface="Arial"/>
                <a:cs typeface="Arial"/>
              </a:rPr>
              <a:t> </a:t>
            </a:r>
            <a:r>
              <a:rPr lang="sk-SK" sz="1000" spc="-5" dirty="0">
                <a:latin typeface="Arial"/>
                <a:cs typeface="Arial"/>
              </a:rPr>
              <a:t>- </a:t>
            </a:r>
            <a:r>
              <a:rPr sz="1000" spc="-5" dirty="0" err="1">
                <a:latin typeface="Arial"/>
                <a:cs typeface="Arial"/>
              </a:rPr>
              <a:t>štiepkovan</a:t>
            </a:r>
            <a:r>
              <a:rPr lang="sk-SK" sz="1000" spc="-5" dirty="0" err="1">
                <a:latin typeface="Arial"/>
                <a:cs typeface="Arial"/>
              </a:rPr>
              <a:t>ím</a:t>
            </a:r>
            <a:r>
              <a:rPr sz="1000" spc="-5" dirty="0">
                <a:latin typeface="Arial"/>
                <a:cs typeface="Arial"/>
              </a:rPr>
              <a:t>, </a:t>
            </a:r>
            <a:r>
              <a:rPr sz="1000" spc="-10" dirty="0" err="1">
                <a:latin typeface="Arial"/>
                <a:cs typeface="Arial"/>
              </a:rPr>
              <a:t>spálen</a:t>
            </a:r>
            <a:r>
              <a:rPr lang="sk-SK" sz="1000" spc="-10" dirty="0" err="1">
                <a:latin typeface="Arial"/>
                <a:cs typeface="Arial"/>
              </a:rPr>
              <a:t>ím</a:t>
            </a:r>
            <a:r>
              <a:rPr lang="sk-SK" sz="1000" spc="-10" dirty="0">
                <a:latin typeface="Arial"/>
                <a:cs typeface="Arial"/>
              </a:rPr>
              <a:t>,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-10" dirty="0" err="1">
                <a:latin typeface="Arial"/>
                <a:cs typeface="Arial"/>
              </a:rPr>
              <a:t>alebo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sz="1000" spc="-5" dirty="0" err="1">
                <a:latin typeface="Arial"/>
                <a:cs typeface="Arial"/>
              </a:rPr>
              <a:t>chemicky</a:t>
            </a:r>
            <a:r>
              <a:rPr lang="sk-SK" sz="1000" spc="-5" dirty="0">
                <a:latin typeface="Arial"/>
                <a:cs typeface="Arial"/>
              </a:rPr>
              <a:t> -</a:t>
            </a:r>
            <a:r>
              <a:rPr sz="1000" spc="-5" dirty="0">
                <a:latin typeface="Arial"/>
                <a:cs typeface="Arial"/>
              </a:rPr>
              <a:t> postrekom kmeňov a </a:t>
            </a:r>
            <a:r>
              <a:rPr sz="1000" spc="-10" dirty="0">
                <a:latin typeface="Arial"/>
                <a:cs typeface="Arial"/>
              </a:rPr>
              <a:t>ťažbových </a:t>
            </a:r>
            <a:r>
              <a:rPr sz="1000" spc="-5" dirty="0">
                <a:latin typeface="Arial"/>
                <a:cs typeface="Arial"/>
              </a:rPr>
              <a:t>zvyškov. </a:t>
            </a:r>
            <a:r>
              <a:rPr lang="sk-SK" sz="1000" spc="-5" dirty="0">
                <a:latin typeface="Arial"/>
                <a:cs typeface="Arial"/>
              </a:rPr>
              <a:t>Pozor j</a:t>
            </a:r>
            <a:r>
              <a:rPr sz="1000" dirty="0">
                <a:latin typeface="Arial"/>
                <a:cs typeface="Arial"/>
              </a:rPr>
              <a:t>e </a:t>
            </a:r>
            <a:r>
              <a:rPr sz="1000" spc="-10" dirty="0">
                <a:latin typeface="Arial"/>
                <a:cs typeface="Arial"/>
              </a:rPr>
              <a:t>zakázané prevážať </a:t>
            </a:r>
            <a:r>
              <a:rPr sz="1000" spc="-5" dirty="0">
                <a:latin typeface="Arial"/>
                <a:cs typeface="Arial"/>
              </a:rPr>
              <a:t>jaseňové drevo z </a:t>
            </a:r>
            <a:r>
              <a:rPr sz="1000" spc="-10" dirty="0">
                <a:latin typeface="Arial"/>
                <a:cs typeface="Arial"/>
              </a:rPr>
              <a:t>napadnutých oblastí  </a:t>
            </a:r>
            <a:r>
              <a:rPr sz="1000" spc="-5" dirty="0">
                <a:latin typeface="Arial"/>
                <a:cs typeface="Arial"/>
              </a:rPr>
              <a:t>do oblastí, </a:t>
            </a:r>
            <a:r>
              <a:rPr sz="1000" dirty="0" err="1">
                <a:latin typeface="Arial"/>
                <a:cs typeface="Arial"/>
              </a:rPr>
              <a:t>kde</a:t>
            </a:r>
            <a:r>
              <a:rPr lang="sk-SK" sz="1000" dirty="0">
                <a:latin typeface="Arial"/>
                <a:cs typeface="Arial"/>
              </a:rPr>
              <a:t> sa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ešte </a:t>
            </a:r>
            <a:r>
              <a:rPr sz="1000" spc="-10" dirty="0" err="1">
                <a:latin typeface="Arial"/>
                <a:cs typeface="Arial"/>
              </a:rPr>
              <a:t>napadnutie</a:t>
            </a:r>
            <a:r>
              <a:rPr sz="1000" spc="-10" dirty="0">
                <a:latin typeface="Arial"/>
                <a:cs typeface="Arial"/>
              </a:rPr>
              <a:t> </a:t>
            </a:r>
            <a:r>
              <a:rPr lang="sk-SK" sz="1000" spc="-10" dirty="0">
                <a:latin typeface="Arial"/>
                <a:cs typeface="Arial"/>
              </a:rPr>
              <a:t>nepotvrdilo.</a:t>
            </a:r>
            <a:endParaRPr sz="1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150" dirty="0">
              <a:latin typeface="Arial"/>
              <a:cs typeface="Arial"/>
            </a:endParaRPr>
          </a:p>
          <a:p>
            <a:pPr marL="396875" marR="365760" algn="ctr">
              <a:lnSpc>
                <a:spcPct val="100000"/>
              </a:lnSpc>
            </a:pPr>
            <a:r>
              <a:rPr lang="sk-SK" sz="1000" b="1" spc="-5" dirty="0">
                <a:highlight>
                  <a:srgbClr val="FFFF00"/>
                </a:highlight>
                <a:latin typeface="Arial"/>
                <a:cs typeface="Arial"/>
              </a:rPr>
              <a:t>Čo urobiť ak objavíte príznaky alebo spozorujete potencionálne štádium škodcu? </a:t>
            </a:r>
            <a:r>
              <a:rPr lang="sk-SK" sz="1000" b="1" spc="-5" dirty="0">
                <a:latin typeface="Arial"/>
                <a:cs typeface="Arial"/>
              </a:rPr>
              <a:t>V takom prípade treba kontaktovať rastlinolekárskeho inšpektora ÚKSÚP podľa regionálnej príslušnosti. </a:t>
            </a:r>
            <a:r>
              <a:rPr sz="1000" b="1" spc="-5" dirty="0" err="1">
                <a:latin typeface="Arial"/>
                <a:cs typeface="Arial"/>
              </a:rPr>
              <a:t>Kontakty</a:t>
            </a:r>
            <a:r>
              <a:rPr sz="1000" b="1" spc="-5" dirty="0">
                <a:latin typeface="Arial"/>
                <a:cs typeface="Arial"/>
              </a:rPr>
              <a:t> sú dostupné </a:t>
            </a:r>
            <a:r>
              <a:rPr sz="1000" b="1" spc="-5" dirty="0" err="1">
                <a:latin typeface="Arial"/>
                <a:cs typeface="Arial"/>
              </a:rPr>
              <a:t>na</a:t>
            </a:r>
            <a:r>
              <a:rPr sz="1000" b="1" spc="-5" dirty="0">
                <a:latin typeface="Arial"/>
                <a:cs typeface="Arial"/>
              </a:rPr>
              <a:t> </a:t>
            </a:r>
            <a:r>
              <a:rPr sz="1000" b="1" spc="-10" dirty="0" err="1">
                <a:latin typeface="Arial"/>
                <a:cs typeface="Arial"/>
              </a:rPr>
              <a:t>stránke</a:t>
            </a:r>
            <a:r>
              <a:rPr lang="sk-SK" sz="1000" b="1" spc="-10" dirty="0">
                <a:latin typeface="Arial"/>
                <a:cs typeface="Arial"/>
              </a:rPr>
              <a:t>: </a:t>
            </a:r>
            <a:r>
              <a:rPr lang="sk-SK" sz="1000" b="1" spc="-10" dirty="0">
                <a:latin typeface="Arial"/>
                <a:cs typeface="Arial"/>
                <a:hlinkClick r:id="rId6"/>
              </a:rPr>
              <a:t>https://www.uksup.sk/kontakty-inspektorov</a:t>
            </a:r>
            <a:endParaRPr lang="sk-SK" sz="1000" b="1" spc="-10" dirty="0">
              <a:latin typeface="Arial"/>
              <a:cs typeface="Arial"/>
            </a:endParaRPr>
          </a:p>
          <a:p>
            <a:pPr marL="20320" algn="ctr">
              <a:lnSpc>
                <a:spcPct val="100000"/>
              </a:lnSpc>
            </a:pPr>
            <a:endParaRPr lang="sk-SK" sz="1000" b="1" spc="-10" dirty="0">
              <a:latin typeface="Arial"/>
              <a:cs typeface="Arial"/>
            </a:endParaRPr>
          </a:p>
          <a:p>
            <a:pPr marL="20320" algn="ctr">
              <a:lnSpc>
                <a:spcPct val="100000"/>
              </a:lnSpc>
            </a:pPr>
            <a:r>
              <a:rPr sz="1100" b="1" spc="-10" dirty="0">
                <a:solidFill>
                  <a:srgbClr val="660033"/>
                </a:solidFill>
                <a:latin typeface="Arial"/>
                <a:cs typeface="Arial"/>
              </a:rPr>
              <a:t>ÚSTREDNÝ </a:t>
            </a:r>
            <a:r>
              <a:rPr sz="1100" b="1" spc="-5" dirty="0">
                <a:solidFill>
                  <a:srgbClr val="660033"/>
                </a:solidFill>
                <a:latin typeface="Arial"/>
                <a:cs typeface="Arial"/>
              </a:rPr>
              <a:t>KONTROLNÝ </a:t>
            </a:r>
            <a:r>
              <a:rPr sz="1100" b="1" dirty="0">
                <a:solidFill>
                  <a:srgbClr val="660033"/>
                </a:solidFill>
                <a:latin typeface="Arial"/>
                <a:cs typeface="Arial"/>
              </a:rPr>
              <a:t>A </a:t>
            </a:r>
            <a:r>
              <a:rPr sz="1100" b="1" spc="-5" dirty="0">
                <a:solidFill>
                  <a:srgbClr val="660033"/>
                </a:solidFill>
                <a:latin typeface="Arial"/>
                <a:cs typeface="Arial"/>
              </a:rPr>
              <a:t>SKÚŠOBNÝ </a:t>
            </a:r>
            <a:r>
              <a:rPr sz="1100" b="1" spc="-10" dirty="0">
                <a:solidFill>
                  <a:srgbClr val="660033"/>
                </a:solidFill>
                <a:latin typeface="Arial"/>
                <a:cs typeface="Arial"/>
              </a:rPr>
              <a:t>ÚSTAV </a:t>
            </a:r>
            <a:r>
              <a:rPr sz="1100" b="1" spc="-5" dirty="0">
                <a:solidFill>
                  <a:srgbClr val="660033"/>
                </a:solidFill>
                <a:latin typeface="Arial"/>
                <a:cs typeface="Arial"/>
              </a:rPr>
              <a:t>POĽNOHOSPODÁRSKY </a:t>
            </a:r>
            <a:r>
              <a:rPr sz="1100" b="1" dirty="0">
                <a:solidFill>
                  <a:srgbClr val="660033"/>
                </a:solidFill>
                <a:latin typeface="Arial"/>
                <a:cs typeface="Arial"/>
              </a:rPr>
              <a:t>V</a:t>
            </a:r>
            <a:r>
              <a:rPr sz="1100" b="1" spc="185" dirty="0">
                <a:solidFill>
                  <a:srgbClr val="660033"/>
                </a:solidFill>
                <a:latin typeface="Arial"/>
                <a:cs typeface="Arial"/>
              </a:rPr>
              <a:t> </a:t>
            </a:r>
            <a:r>
              <a:rPr sz="1100" b="1" spc="-5" dirty="0">
                <a:solidFill>
                  <a:srgbClr val="660033"/>
                </a:solidFill>
                <a:latin typeface="Arial"/>
                <a:cs typeface="Arial"/>
              </a:rPr>
              <a:t>BRATISLAVE</a:t>
            </a:r>
            <a:endParaRPr lang="sk-SK" sz="1100" dirty="0">
              <a:latin typeface="Arial"/>
              <a:cs typeface="Arial"/>
            </a:endParaRPr>
          </a:p>
          <a:p>
            <a:pPr marL="20320" algn="ctr">
              <a:lnSpc>
                <a:spcPct val="100000"/>
              </a:lnSpc>
            </a:pPr>
            <a:r>
              <a:rPr sz="1000" b="1" spc="-5" dirty="0">
                <a:solidFill>
                  <a:srgbClr val="660033"/>
                </a:solidFill>
                <a:latin typeface="Arial"/>
                <a:cs typeface="Arial"/>
              </a:rPr>
              <a:t>833 16 Bratislava</a:t>
            </a:r>
            <a:r>
              <a:rPr sz="1000" spc="-5" dirty="0">
                <a:solidFill>
                  <a:srgbClr val="660033"/>
                </a:solidFill>
                <a:latin typeface="Arial"/>
                <a:cs typeface="Arial"/>
              </a:rPr>
              <a:t>, </a:t>
            </a:r>
            <a:r>
              <a:rPr sz="1000" b="1" spc="-5" dirty="0" err="1">
                <a:solidFill>
                  <a:srgbClr val="660033"/>
                </a:solidFill>
                <a:latin typeface="Arial"/>
                <a:cs typeface="Arial"/>
              </a:rPr>
              <a:t>Matúškova</a:t>
            </a:r>
            <a:r>
              <a:rPr lang="sk-SK" sz="1000" b="1" spc="-10" dirty="0">
                <a:solidFill>
                  <a:srgbClr val="660033"/>
                </a:solidFill>
                <a:latin typeface="Arial"/>
                <a:cs typeface="Arial"/>
              </a:rPr>
              <a:t> 21</a:t>
            </a:r>
            <a:r>
              <a:rPr sz="1000" b="1" spc="-10" dirty="0">
                <a:solidFill>
                  <a:srgbClr val="660033"/>
                </a:solidFill>
                <a:latin typeface="Arial"/>
                <a:cs typeface="Arial"/>
              </a:rPr>
              <a:t> </a:t>
            </a:r>
            <a:endParaRPr lang="sk-SK" sz="1000" b="1" spc="-10">
              <a:solidFill>
                <a:srgbClr val="660033"/>
              </a:solidFill>
              <a:latin typeface="Arial"/>
              <a:cs typeface="Arial"/>
            </a:endParaRPr>
          </a:p>
          <a:p>
            <a:pPr marL="20320" algn="ctr">
              <a:lnSpc>
                <a:spcPct val="100000"/>
              </a:lnSpc>
            </a:pPr>
            <a:r>
              <a:rPr sz="1000" b="1" spc="-5">
                <a:solidFill>
                  <a:srgbClr val="660033"/>
                </a:solidFill>
                <a:latin typeface="Arial"/>
                <a:cs typeface="Arial"/>
              </a:rPr>
              <a:t>Odbor</a:t>
            </a:r>
            <a:r>
              <a:rPr sz="1000" b="1" spc="-5" dirty="0">
                <a:solidFill>
                  <a:srgbClr val="660033"/>
                </a:solidFill>
                <a:latin typeface="Arial"/>
                <a:cs typeface="Arial"/>
              </a:rPr>
              <a:t> ochrany</a:t>
            </a:r>
            <a:r>
              <a:rPr sz="1000" b="1" spc="-20" dirty="0">
                <a:solidFill>
                  <a:srgbClr val="660033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660033"/>
                </a:solidFill>
                <a:latin typeface="Arial"/>
                <a:cs typeface="Arial"/>
              </a:rPr>
              <a:t>rastlín</a:t>
            </a:r>
            <a:endParaRPr sz="1000" dirty="0">
              <a:latin typeface="Arial"/>
              <a:cs typeface="Arial"/>
            </a:endParaRPr>
          </a:p>
          <a:p>
            <a:pPr marL="12700" marR="5080">
              <a:lnSpc>
                <a:spcPct val="150000"/>
              </a:lnSpc>
              <a:spcBef>
                <a:spcPts val="10"/>
              </a:spcBef>
              <a:tabLst>
                <a:tab pos="3184525" algn="l"/>
                <a:tab pos="6100445" algn="l"/>
              </a:tabLst>
            </a:pPr>
            <a:r>
              <a:rPr sz="800" b="1" spc="-5" dirty="0">
                <a:solidFill>
                  <a:srgbClr val="660033"/>
                </a:solidFill>
                <a:latin typeface="Arial"/>
                <a:cs typeface="Arial"/>
              </a:rPr>
              <a:t>tel.: </a:t>
            </a:r>
            <a:r>
              <a:rPr sz="800" spc="-5" dirty="0">
                <a:solidFill>
                  <a:srgbClr val="660033"/>
                </a:solidFill>
                <a:latin typeface="Arial"/>
                <a:cs typeface="Arial"/>
              </a:rPr>
              <a:t>02 </a:t>
            </a:r>
            <a:r>
              <a:rPr sz="800" dirty="0">
                <a:solidFill>
                  <a:srgbClr val="660033"/>
                </a:solidFill>
                <a:latin typeface="Arial"/>
                <a:cs typeface="Arial"/>
              </a:rPr>
              <a:t>/ </a:t>
            </a:r>
            <a:r>
              <a:rPr sz="800" spc="-5" dirty="0">
                <a:solidFill>
                  <a:srgbClr val="660033"/>
                </a:solidFill>
                <a:latin typeface="Arial"/>
                <a:cs typeface="Arial"/>
              </a:rPr>
              <a:t>59</a:t>
            </a:r>
            <a:r>
              <a:rPr sz="800" spc="50" dirty="0">
                <a:solidFill>
                  <a:srgbClr val="660033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660033"/>
                </a:solidFill>
                <a:latin typeface="Arial"/>
                <a:cs typeface="Arial"/>
              </a:rPr>
              <a:t>880</a:t>
            </a:r>
            <a:r>
              <a:rPr sz="800" spc="35" dirty="0">
                <a:solidFill>
                  <a:srgbClr val="660033"/>
                </a:solidFill>
                <a:latin typeface="Arial"/>
                <a:cs typeface="Arial"/>
              </a:rPr>
              <a:t> </a:t>
            </a:r>
            <a:r>
              <a:rPr lang="sk-SK" sz="800" spc="-5" dirty="0">
                <a:solidFill>
                  <a:srgbClr val="660033"/>
                </a:solidFill>
                <a:latin typeface="Arial"/>
                <a:cs typeface="Arial"/>
              </a:rPr>
              <a:t>414; 247</a:t>
            </a:r>
            <a:r>
              <a:rPr sz="800" spc="-5" dirty="0">
                <a:solidFill>
                  <a:srgbClr val="660033"/>
                </a:solidFill>
                <a:latin typeface="Arial"/>
                <a:cs typeface="Arial"/>
              </a:rPr>
              <a:t>	</a:t>
            </a:r>
            <a:r>
              <a:rPr sz="800" b="1" dirty="0">
                <a:solidFill>
                  <a:srgbClr val="660033"/>
                </a:solidFill>
                <a:latin typeface="Arial"/>
                <a:cs typeface="Arial"/>
              </a:rPr>
              <a:t>web:</a:t>
            </a:r>
            <a:r>
              <a:rPr sz="800" b="1" spc="-5" dirty="0">
                <a:solidFill>
                  <a:srgbClr val="660033"/>
                </a:solidFill>
                <a:latin typeface="Arial"/>
                <a:cs typeface="Arial"/>
              </a:rPr>
              <a:t> </a:t>
            </a:r>
            <a:r>
              <a:rPr sz="800" spc="-5" dirty="0">
                <a:solidFill>
                  <a:srgbClr val="660033"/>
                </a:solidFill>
                <a:latin typeface="Arial"/>
                <a:cs typeface="Arial"/>
              </a:rPr>
              <a:t>www.uksup.sk</a:t>
            </a:r>
            <a:r>
              <a:rPr lang="sk-SK" sz="800" spc="-5" dirty="0">
                <a:solidFill>
                  <a:srgbClr val="660033"/>
                </a:solidFill>
                <a:latin typeface="Arial"/>
                <a:cs typeface="Arial"/>
              </a:rPr>
              <a:t>  	</a:t>
            </a:r>
            <a:r>
              <a:rPr lang="sk-SK" sz="800" b="1" spc="-5" dirty="0">
                <a:solidFill>
                  <a:srgbClr val="660033"/>
                </a:solidFill>
                <a:latin typeface="Arial"/>
                <a:cs typeface="Arial"/>
              </a:rPr>
              <a:t>email: </a:t>
            </a:r>
            <a:r>
              <a:rPr lang="sk-SK" sz="800" spc="-5" dirty="0">
                <a:solidFill>
                  <a:srgbClr val="660033"/>
                </a:solidFill>
                <a:latin typeface="Arial"/>
                <a:cs typeface="Arial"/>
                <a:hlinkClick r:id="rId7"/>
              </a:rPr>
              <a:t>agrilus@uksup.sk</a:t>
            </a:r>
            <a:r>
              <a:rPr sz="800" spc="-5" dirty="0">
                <a:solidFill>
                  <a:srgbClr val="660033"/>
                </a:solidFill>
                <a:latin typeface="Arial"/>
                <a:cs typeface="Arial"/>
                <a:hlinkClick r:id="rId7"/>
              </a:rPr>
              <a:t> </a:t>
            </a:r>
            <a:r>
              <a:rPr lang="sk-SK" sz="800" b="1" spc="-5" dirty="0">
                <a:solidFill>
                  <a:srgbClr val="660033"/>
                </a:solidFill>
                <a:latin typeface="Arial"/>
                <a:cs typeface="Arial"/>
              </a:rPr>
              <a:t>Spracoval:</a:t>
            </a:r>
            <a:r>
              <a:rPr lang="sk-SK" sz="800" spc="-5" dirty="0">
                <a:solidFill>
                  <a:srgbClr val="660033"/>
                </a:solidFill>
                <a:latin typeface="Arial"/>
                <a:cs typeface="Arial"/>
              </a:rPr>
              <a:t> Odbor ochrany</a:t>
            </a:r>
            <a:r>
              <a:rPr lang="sk-SK" sz="800" spc="100" dirty="0">
                <a:solidFill>
                  <a:srgbClr val="660033"/>
                </a:solidFill>
                <a:latin typeface="Arial"/>
                <a:cs typeface="Arial"/>
              </a:rPr>
              <a:t> </a:t>
            </a:r>
            <a:r>
              <a:rPr lang="sk-SK" sz="800" spc="-5" dirty="0">
                <a:solidFill>
                  <a:srgbClr val="660033"/>
                </a:solidFill>
                <a:latin typeface="Arial"/>
                <a:cs typeface="Arial"/>
              </a:rPr>
              <a:t>rastlín</a:t>
            </a:r>
            <a:r>
              <a:rPr lang="sk-SK" sz="800" dirty="0">
                <a:latin typeface="Arial"/>
                <a:cs typeface="Arial"/>
              </a:rPr>
              <a:t>			</a:t>
            </a:r>
            <a:r>
              <a:rPr sz="800" u="sng" spc="-5" dirty="0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latin typeface="Arial"/>
                <a:cs typeface="Arial"/>
                <a:hlinkClick r:id="rId8"/>
              </a:rPr>
              <a:t>ochrana@uksup.sk </a:t>
            </a:r>
            <a:r>
              <a:rPr sz="800" spc="-5" dirty="0">
                <a:solidFill>
                  <a:srgbClr val="009999"/>
                </a:solidFill>
                <a:latin typeface="Arial"/>
                <a:cs typeface="Arial"/>
              </a:rPr>
              <a:t> </a:t>
            </a:r>
            <a:endParaRPr lang="sk-SK" sz="800" spc="-5" dirty="0">
              <a:solidFill>
                <a:srgbClr val="009999"/>
              </a:solidFill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9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750" dirty="0">
              <a:latin typeface="Arial"/>
              <a:cs typeface="Arial"/>
            </a:endParaRPr>
          </a:p>
          <a:p>
            <a:pPr marR="26670" algn="r">
              <a:lnSpc>
                <a:spcPct val="100000"/>
              </a:lnSpc>
              <a:spcBef>
                <a:spcPts val="5"/>
              </a:spcBef>
            </a:pPr>
            <a:r>
              <a:rPr sz="800" spc="-5" dirty="0">
                <a:solidFill>
                  <a:srgbClr val="660033"/>
                </a:solidFill>
                <a:latin typeface="Arial"/>
                <a:cs typeface="Arial"/>
              </a:rPr>
              <a:t>Zdroj obrázkov: </a:t>
            </a:r>
            <a:r>
              <a:rPr sz="800" dirty="0">
                <a:solidFill>
                  <a:srgbClr val="660033"/>
                </a:solidFill>
                <a:latin typeface="Arial"/>
                <a:cs typeface="Arial"/>
              </a:rPr>
              <a:t>INTERNET,</a:t>
            </a:r>
            <a:r>
              <a:rPr sz="800" spc="-30" dirty="0">
                <a:solidFill>
                  <a:srgbClr val="660033"/>
                </a:solidFill>
                <a:latin typeface="Arial"/>
                <a:cs typeface="Arial"/>
              </a:rPr>
              <a:t> </a:t>
            </a:r>
            <a:r>
              <a:rPr sz="800" dirty="0">
                <a:solidFill>
                  <a:srgbClr val="660033"/>
                </a:solidFill>
                <a:latin typeface="Arial"/>
                <a:cs typeface="Arial"/>
              </a:rPr>
              <a:t>EPPO</a:t>
            </a:r>
            <a:r>
              <a:rPr lang="sk-SK" sz="800" dirty="0">
                <a:solidFill>
                  <a:srgbClr val="660033"/>
                </a:solidFill>
                <a:latin typeface="Arial"/>
                <a:cs typeface="Arial"/>
              </a:rPr>
              <a:t>, EFSA</a:t>
            </a:r>
            <a:endParaRPr sz="800" dirty="0">
              <a:latin typeface="Arial"/>
              <a:cs typeface="Arial"/>
            </a:endParaRPr>
          </a:p>
          <a:p>
            <a:pPr marR="21590" algn="r">
              <a:lnSpc>
                <a:spcPct val="100000"/>
              </a:lnSpc>
              <a:spcBef>
                <a:spcPts val="480"/>
              </a:spcBef>
            </a:pPr>
            <a:r>
              <a:rPr sz="800" dirty="0">
                <a:solidFill>
                  <a:srgbClr val="660033"/>
                </a:solidFill>
                <a:latin typeface="Arial"/>
                <a:cs typeface="Arial"/>
              </a:rPr>
              <a:t>©</a:t>
            </a:r>
            <a:r>
              <a:rPr sz="800" spc="-90" dirty="0">
                <a:solidFill>
                  <a:srgbClr val="660033"/>
                </a:solidFill>
                <a:latin typeface="Arial"/>
                <a:cs typeface="Arial"/>
              </a:rPr>
              <a:t> </a:t>
            </a:r>
            <a:r>
              <a:rPr lang="sk-SK" sz="800" spc="-90" dirty="0">
                <a:solidFill>
                  <a:srgbClr val="660033"/>
                </a:solidFill>
                <a:latin typeface="Arial"/>
                <a:cs typeface="Arial"/>
              </a:rPr>
              <a:t>júl </a:t>
            </a:r>
            <a:r>
              <a:rPr sz="800" spc="-5" dirty="0">
                <a:solidFill>
                  <a:srgbClr val="660033"/>
                </a:solidFill>
                <a:latin typeface="Arial"/>
                <a:cs typeface="Arial"/>
              </a:rPr>
              <a:t>202</a:t>
            </a:r>
            <a:r>
              <a:rPr lang="sk-SK" sz="800" spc="-5" dirty="0">
                <a:solidFill>
                  <a:srgbClr val="660033"/>
                </a:solidFill>
                <a:latin typeface="Arial"/>
                <a:cs typeface="Arial"/>
              </a:rPr>
              <a:t>6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47166" y="4340192"/>
            <a:ext cx="2269084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sk-SK" sz="1000" b="1" spc="-10" dirty="0">
                <a:latin typeface="Arial"/>
                <a:cs typeface="Arial"/>
              </a:rPr>
              <a:t>Dospelý </a:t>
            </a:r>
            <a:r>
              <a:rPr lang="sk-SK" sz="1000" b="1" spc="-5" dirty="0">
                <a:latin typeface="Arial"/>
                <a:cs typeface="Arial"/>
              </a:rPr>
              <a:t>jedinec</a:t>
            </a:r>
            <a:r>
              <a:rPr lang="sk-SK" sz="1000" b="1" spc="20" dirty="0">
                <a:latin typeface="Arial"/>
                <a:cs typeface="Arial"/>
              </a:rPr>
              <a:t> </a:t>
            </a:r>
            <a:r>
              <a:rPr lang="sk-SK" sz="1000" b="1" i="1" spc="-5" dirty="0" err="1">
                <a:latin typeface="Arial"/>
                <a:cs typeface="Arial"/>
              </a:rPr>
              <a:t>Agrilus</a:t>
            </a:r>
            <a:r>
              <a:rPr lang="sk-SK" sz="1000" b="1" i="1" spc="25" dirty="0">
                <a:latin typeface="Arial"/>
                <a:cs typeface="Arial"/>
              </a:rPr>
              <a:t> </a:t>
            </a:r>
            <a:r>
              <a:rPr lang="sk-SK" sz="1000" b="1" i="1" spc="-5" dirty="0" err="1">
                <a:latin typeface="Arial"/>
                <a:cs typeface="Arial"/>
              </a:rPr>
              <a:t>planipennis</a:t>
            </a:r>
            <a:endParaRPr sz="1000" dirty="0">
              <a:latin typeface="Arial"/>
              <a:cs typeface="Arial"/>
            </a:endParaRPr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AA5B8C66-6912-333D-D799-134E04A4A686}"/>
              </a:ext>
            </a:extLst>
          </p:cNvPr>
          <p:cNvSpPr/>
          <p:nvPr/>
        </p:nvSpPr>
        <p:spPr>
          <a:xfrm>
            <a:off x="379858" y="2518566"/>
            <a:ext cx="2919602" cy="1785811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B8BB368A94E7C489029A7403456392A" ma:contentTypeVersion="14" ma:contentTypeDescription="Umožňuje vytvoriť nový dokument." ma:contentTypeScope="" ma:versionID="97200fbc04c2db68ba4891197df6b120">
  <xsd:schema xmlns:xsd="http://www.w3.org/2001/XMLSchema" xmlns:xs="http://www.w3.org/2001/XMLSchema" xmlns:p="http://schemas.microsoft.com/office/2006/metadata/properties" xmlns:ns2="7d003540-728a-4e29-bab0-7d23bd4c3c0d" xmlns:ns3="4a3edb2a-caf6-4f48-ad70-6b72823c3508" targetNamespace="http://schemas.microsoft.com/office/2006/metadata/properties" ma:root="true" ma:fieldsID="16df511d41bc6993fbcb45cdaf07ca56" ns2:_="" ns3:_="">
    <xsd:import namespace="7d003540-728a-4e29-bab0-7d23bd4c3c0d"/>
    <xsd:import namespace="4a3edb2a-caf6-4f48-ad70-6b72823c350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2:Repkaolejka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003540-728a-4e29-bab0-7d23bd4c3c0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Značky obrázka" ma:readOnly="false" ma:fieldId="{5cf76f15-5ced-4ddc-b409-7134ff3c332f}" ma:taxonomyMulti="true" ma:sspId="84c05cd4-3236-4bd8-95d8-79531f2b91a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Repkaolejka" ma:index="19" nillable="true" ma:displayName="Repka olejka" ma:description="Repka olejka" ma:format="Dropdown" ma:internalName="Repkaolejka">
      <xsd:simpleType>
        <xsd:restriction base="dms:Text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3edb2a-caf6-4f48-ad70-6b72823c3508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f8fd06b8-aef5-423f-b5db-b6f6a4d4e05d}" ma:internalName="TaxCatchAll" ma:showField="CatchAllData" ma:web="4a3edb2a-caf6-4f48-ad70-6b72823c350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a3edb2a-caf6-4f48-ad70-6b72823c3508" xsi:nil="true"/>
    <Repkaolejka xmlns="7d003540-728a-4e29-bab0-7d23bd4c3c0d" xsi:nil="true"/>
    <lcf76f155ced4ddcb4097134ff3c332f xmlns="7d003540-728a-4e29-bab0-7d23bd4c3c0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6D949C1-5811-4ABE-ACC8-557C7671E7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d003540-728a-4e29-bab0-7d23bd4c3c0d"/>
    <ds:schemaRef ds:uri="4a3edb2a-caf6-4f48-ad70-6b72823c350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2A8AEA4-C3B2-4D17-8A7C-BBDE87DC514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9E8A75B-42AA-4E88-BD90-9927012A3FBB}">
  <ds:schemaRefs>
    <ds:schemaRef ds:uri="http://schemas.microsoft.com/office/2006/metadata/properties"/>
    <ds:schemaRef ds:uri="http://schemas.microsoft.com/office/infopath/2007/PartnerControls"/>
    <ds:schemaRef ds:uri="4a3edb2a-caf6-4f48-ad70-6b72823c3508"/>
    <ds:schemaRef ds:uri="7d003540-728a-4e29-bab0-7d23bd4c3c0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353</TotalTime>
  <Words>957</Words>
  <Application>Microsoft Office PowerPoint</Application>
  <PresentationFormat>Vlastná</PresentationFormat>
  <Paragraphs>45</Paragraphs>
  <Slides>2</Slides>
  <Notes>1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2</vt:i4>
      </vt:variant>
    </vt:vector>
  </HeadingPairs>
  <TitlesOfParts>
    <vt:vector size="7" baseType="lpstr">
      <vt:lpstr>Aptos</vt:lpstr>
      <vt:lpstr>Arial</vt:lpstr>
      <vt:lpstr>Calibri</vt:lpstr>
      <vt:lpstr>Times New Roman</vt:lpstr>
      <vt:lpstr>Office Theme</vt:lpstr>
      <vt:lpstr>Agrilus planipennis  (Fairmaire, 1888)  Krasoň jaseňový</vt:lpstr>
      <vt:lpstr>Prezentácia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Červenková Mária Ing.</dc:creator>
  <cp:lastModifiedBy>Lučaj Maroš Ing.</cp:lastModifiedBy>
  <cp:revision>15</cp:revision>
  <dcterms:created xsi:type="dcterms:W3CDTF">2025-09-24T10:13:24Z</dcterms:created>
  <dcterms:modified xsi:type="dcterms:W3CDTF">2026-07-03T07:00:25Z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2024-05-16T00:00:00Z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2025-09-24T00:00:00Z</vt:filetime>
  </property>
  <property fmtid="{D5CDD505-2E9C-101B-9397-08002B2CF9AE}" pid="5" name="ContentTypeId">
    <vt:lpwstr>0x0101004B8BB368A94E7C489029A7403456392A</vt:lpwstr>
  </property>
</Properties>
</file>