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31"/>
  </p:notesMasterIdLst>
  <p:sldIdLst>
    <p:sldId id="256" r:id="rId2"/>
    <p:sldId id="257" r:id="rId3"/>
    <p:sldId id="259" r:id="rId4"/>
    <p:sldId id="289" r:id="rId5"/>
    <p:sldId id="286" r:id="rId6"/>
    <p:sldId id="281" r:id="rId7"/>
    <p:sldId id="261" r:id="rId8"/>
    <p:sldId id="262" r:id="rId9"/>
    <p:sldId id="260" r:id="rId10"/>
    <p:sldId id="280" r:id="rId11"/>
    <p:sldId id="285" r:id="rId12"/>
    <p:sldId id="287" r:id="rId13"/>
    <p:sldId id="298" r:id="rId14"/>
    <p:sldId id="269" r:id="rId15"/>
    <p:sldId id="270" r:id="rId16"/>
    <p:sldId id="271" r:id="rId17"/>
    <p:sldId id="275" r:id="rId18"/>
    <p:sldId id="290" r:id="rId19"/>
    <p:sldId id="292" r:id="rId20"/>
    <p:sldId id="293" r:id="rId21"/>
    <p:sldId id="297" r:id="rId22"/>
    <p:sldId id="291" r:id="rId23"/>
    <p:sldId id="300" r:id="rId24"/>
    <p:sldId id="307" r:id="rId25"/>
    <p:sldId id="301" r:id="rId26"/>
    <p:sldId id="302" r:id="rId27"/>
    <p:sldId id="304" r:id="rId28"/>
    <p:sldId id="294" r:id="rId29"/>
    <p:sldId id="258" r:id="rId3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redný štýl 3 - zvýrazneni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5033" autoAdjust="0"/>
  </p:normalViewPr>
  <p:slideViewPr>
    <p:cSldViewPr snapToGrid="0">
      <p:cViewPr varScale="1">
        <p:scale>
          <a:sx n="114" d="100"/>
          <a:sy n="114" d="100"/>
        </p:scale>
        <p:origin x="10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124E7-AA29-4503-9AA6-4DB484697072}" type="datetimeFigureOut">
              <a:rPr lang="sk-SK" smtClean="0"/>
              <a:t>5. 12. 2023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CFCAF-3A02-475F-9DC3-2B5A483D18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9426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CFCAF-3A02-475F-9DC3-2B5A483D181B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0446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dirty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B8E713-A47C-4C70-AF58-A47A381C64E4}" type="datetime1">
              <a:rPr lang="sk-SK" smtClean="0"/>
              <a:pPr/>
              <a:t>5. 12. 2023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sk-SK"/>
              <a:t>www.uksup.sk</a:t>
            </a:r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0EFBD9-7D15-4639-B143-8F39674E03CF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738" y="5949315"/>
            <a:ext cx="81915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98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D9A7-B047-4BDA-B2CA-406E98789350}" type="datetime1">
              <a:rPr lang="sk-SK" smtClean="0"/>
              <a:t>5. 12. 2023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497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1316" y="6318504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509D702-FD75-4025-A38E-7C1CDCBCA188}" type="datetime1">
              <a:rPr lang="sk-SK" smtClean="0"/>
              <a:t>5. 12. 2023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17445"/>
            <a:ext cx="7824216" cy="365125"/>
          </a:xfrm>
        </p:spPr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9136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58164" y="6306312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4EBD92-44B0-45AD-8C4B-51BFDE166735}" type="datetime1">
              <a:rPr lang="sk-SK" smtClean="0"/>
              <a:t>5. 12. 2023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05253"/>
            <a:ext cx="7763256" cy="365125"/>
          </a:xfrm>
        </p:spPr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1049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09396" y="6365155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3DB54FE-9144-4514-A6EE-EEDFCBD1EF85}" type="datetime1">
              <a:rPr lang="sk-SK" smtClean="0"/>
              <a:t>5. 12. 2023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77347"/>
            <a:ext cx="7677912" cy="365125"/>
          </a:xfrm>
        </p:spPr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1134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9643-A93A-4B01-9424-6EE97E0AA83C}" type="datetime1">
              <a:rPr lang="sk-SK" smtClean="0"/>
              <a:t>5. 12. 2023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6481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66EF-1E45-4AE7-916F-182809852EF7}" type="datetime1">
              <a:rPr lang="sk-SK" smtClean="0"/>
              <a:t>5. 12. 2023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4645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003E-ACEA-4CAB-BB57-B913C2614AB2}" type="datetime1">
              <a:rPr lang="sk-SK" smtClean="0"/>
              <a:t>5. 12. 2023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8368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9124" y="635402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7359E51-DA3B-450C-9F8B-12B444DA794E}" type="datetime1">
              <a:rPr lang="sk-SK" smtClean="0"/>
              <a:t>5. 12. 2023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080"/>
            <a:ext cx="7812024" cy="365125"/>
          </a:xfrm>
        </p:spPr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594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0BEA-1DAA-43F3-B40D-AAA4248AC9A3}" type="datetime1">
              <a:rPr lang="sk-SK" smtClean="0"/>
              <a:t>5. 12. 2023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290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6932" y="6391656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3BE6D71-9A85-40A1-A6A1-2F8835FCF8B8}" type="datetime1">
              <a:rPr lang="sk-SK" smtClean="0"/>
              <a:t>5. 12. 2023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91657"/>
            <a:ext cx="7812024" cy="364065"/>
          </a:xfrm>
        </p:spPr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9143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38FA-B74F-4A5B-BCC8-6CEDC7305807}" type="datetime1">
              <a:rPr lang="sk-SK" smtClean="0"/>
              <a:t>5. 12. 2023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955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AF95B-B789-4BD2-9D88-C7C35AE879D9}" type="datetime1">
              <a:rPr lang="sk-SK" smtClean="0"/>
              <a:t>5. 12. 2023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8390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ADE0F-C601-4834-B4F1-3A85789DE1E1}" type="datetime1">
              <a:rPr lang="sk-SK" smtClean="0"/>
              <a:t>5. 12. 2023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8482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8B35-A83C-4D5D-92DE-E5713859057B}" type="datetime1">
              <a:rPr lang="sk-SK" smtClean="0"/>
              <a:t>5. 12. 2023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2099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DF66-3CA3-4F84-A02B-A9612AA66546}" type="datetime1">
              <a:rPr lang="sk-SK" smtClean="0"/>
              <a:t>5. 12. 2023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9621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10B9-76BE-4AA6-BDA5-574588E7BC14}" type="datetime1">
              <a:rPr lang="sk-SK" smtClean="0"/>
              <a:t>5. 12. 2023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372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715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97FE7F38-C5AD-440B-85B2-B7C5601AE6C1}" type="datetime1">
              <a:rPr lang="sk-SK" smtClean="0"/>
              <a:pPr/>
              <a:t>5. 12. 2023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sk-SK"/>
              <a:t>www.uksup.sk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3A0EFBD9-7D15-4639-B143-8F39674E03CF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9" name="Picture 2" descr="Výsledok vyhľadávania obrázkov pre dopyt slovenský šTáTNY ZNAK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22" y="158787"/>
            <a:ext cx="571499" cy="7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ok 9"/>
          <p:cNvPicPr>
            <a:picLocks noChangeAspect="1"/>
          </p:cNvPicPr>
          <p:nvPr userDrawn="1"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297" y="138542"/>
            <a:ext cx="1479630" cy="45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252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7.png"/><Relationship Id="rId5" Type="http://schemas.openxmlformats.org/officeDocument/2006/relationships/image" Target="../media/image12.wmf"/><Relationship Id="rId10" Type="http://schemas.openxmlformats.org/officeDocument/2006/relationships/image" Target="../media/image14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uksup.sk/storage/app/media/uploaded-files/Pr%C3%ADloha.doc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ilvia.peckova@uksup.sk" TargetMode="External"/><Relationship Id="rId2" Type="http://schemas.openxmlformats.org/officeDocument/2006/relationships/hyperlink" Target="mailto:klara.medvedova@uksup.s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ksup.sk/storage/app/media/uploaded-files/1.%20%C5%BDiados%C5%A5%20o%20registr%C3%A1ciu%209-2022.pdf" TargetMode="External"/><Relationship Id="rId4" Type="http://schemas.openxmlformats.org/officeDocument/2006/relationships/hyperlink" Target="https://www.uksup.sk/storage/app/media/uploaded-files/1.%20%C5%BDiados%C5%A5%20o%20registr%C3%A1ciu%209-2022.doc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hyperlink" Target="https://eur-lex.europa.eu/legal-content/SK/TXT/HTML/?uri=CELEX:02019R2072-20231009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eur-lex.europa.eu/legal-content/SK/TXT/HTML/?uri=CELEX:02019R2072-2023100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legal-content/SK/TXT/HTML/?uri=CELEX:02019R2072-20231009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eur-lex.europa.eu/legal-content/SK/TXT/HTML/?uri=CELEX:02019R2072-2023100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ksup.sk/cennik-vykonov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SK/TXT/HTML/?uri=CELEX:32017R0625" TargetMode="External"/><Relationship Id="rId2" Type="http://schemas.openxmlformats.org/officeDocument/2006/relationships/hyperlink" Target="https://eur-lex.europa.eu/legal-content/SK/TXT/?uri=CELEX%3A32016R203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eur-lex.europa.eu/legal-content/SK/TXT/?uri=CELEX%3A32019R2072&amp;qid=1697528848596" TargetMode="External"/><Relationship Id="rId4" Type="http://schemas.openxmlformats.org/officeDocument/2006/relationships/hyperlink" Target="https://eur-lex.europa.eu/legal-content/SK/TXT/HTML/?uri=CELEX:32019R1715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SK/TXT/?uri=CELEX%3A32019R2072&amp;qid=169752884859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ksup.sk/storage/app/media/uploaded-files/2.%20%C5%BDiados%C5%A5%20o%20zmenu%20registr%C3%A1cie%203-2020.docx" TargetMode="External"/><Relationship Id="rId7" Type="http://schemas.openxmlformats.org/officeDocument/2006/relationships/hyperlink" Target="mailto:silvia.peckova@uksup.sk" TargetMode="External"/><Relationship Id="rId2" Type="http://schemas.openxmlformats.org/officeDocument/2006/relationships/hyperlink" Target="https://www.uksup.sk/storage/app/media/uploaded-files/1.%20%C5%BDiados%C5%A5%20o%20registr%C3%A1ciu%203-2020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lara.medvedova@uksup.sk" TargetMode="External"/><Relationship Id="rId5" Type="http://schemas.openxmlformats.org/officeDocument/2006/relationships/hyperlink" Target="https://www.uksup.sk/oor-registracia-profesionalnych-prevadzkovatelov" TargetMode="External"/><Relationship Id="rId4" Type="http://schemas.openxmlformats.org/officeDocument/2006/relationships/hyperlink" Target="https://www.uksup.sk/storage/app/media/uploaded-files/2.%20%C5%BDiados%C5%A5%20o%20zmenu%20registr%C3%A1cie%203-2020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71600" y="3060709"/>
            <a:ext cx="9448800" cy="1825096"/>
          </a:xfrm>
        </p:spPr>
        <p:txBody>
          <a:bodyPr>
            <a:noAutofit/>
          </a:bodyPr>
          <a:lstStyle/>
          <a:p>
            <a:pPr algn="ctr"/>
            <a:r>
              <a:rPr lang="sk-SK" sz="4800" dirty="0"/>
              <a:t>Ústredný  kontrolný  </a:t>
            </a:r>
            <a:br>
              <a:rPr lang="sk-SK" sz="4800" dirty="0"/>
            </a:br>
            <a:r>
              <a:rPr lang="sk-SK" sz="4800" dirty="0"/>
              <a:t>a  skúšobný  ústav  poľnohospodársky  </a:t>
            </a:r>
            <a:br>
              <a:rPr lang="sk-SK" sz="4800" dirty="0"/>
            </a:br>
            <a:r>
              <a:rPr lang="sk-SK" sz="4800" dirty="0"/>
              <a:t>v  bratislave</a:t>
            </a:r>
          </a:p>
        </p:txBody>
      </p:sp>
    </p:spTree>
    <p:extLst>
      <p:ext uri="{BB962C8B-B14F-4D97-AF65-F5344CB8AC3E}">
        <p14:creationId xmlns:p14="http://schemas.microsoft.com/office/powerpoint/2010/main" val="339789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0BEA-1DAA-43F3-B40D-AAA4248AC9A3}" type="datetime1">
              <a:rPr lang="sk-SK" smtClean="0"/>
              <a:t>5. 12. 2023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10</a:t>
            </a:fld>
            <a:endParaRPr lang="sk-SK"/>
          </a:p>
        </p:txBody>
      </p:sp>
      <p:grpSp>
        <p:nvGrpSpPr>
          <p:cNvPr id="7" name="Skupina 6"/>
          <p:cNvGrpSpPr/>
          <p:nvPr/>
        </p:nvGrpSpPr>
        <p:grpSpPr>
          <a:xfrm>
            <a:off x="1035812" y="385574"/>
            <a:ext cx="9815068" cy="762635"/>
            <a:chOff x="560832" y="5741793"/>
            <a:chExt cx="9815068" cy="762635"/>
          </a:xfrm>
        </p:grpSpPr>
        <p:sp>
          <p:nvSpPr>
            <p:cNvPr id="8" name="Obdĺžnik 7"/>
            <p:cNvSpPr/>
            <p:nvPr/>
          </p:nvSpPr>
          <p:spPr>
            <a:xfrm>
              <a:off x="560832" y="5741793"/>
              <a:ext cx="9437116" cy="76263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9" name="BlokTextu 8"/>
            <p:cNvSpPr txBox="1"/>
            <p:nvPr/>
          </p:nvSpPr>
          <p:spPr>
            <a:xfrm>
              <a:off x="685800" y="5860697"/>
              <a:ext cx="9690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4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Polia CHEDPP v TRACES NT a vysvetľujúce poznámky - </a:t>
              </a:r>
              <a:r>
                <a:rPr lang="sk-SK" sz="2400" b="1" u="sng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Príloha II</a:t>
              </a:r>
            </a:p>
          </p:txBody>
        </p:sp>
      </p:grpSp>
      <p:sp>
        <p:nvSpPr>
          <p:cNvPr id="10" name="BlokTextu 9"/>
          <p:cNvSpPr txBox="1"/>
          <p:nvPr/>
        </p:nvSpPr>
        <p:spPr>
          <a:xfrm>
            <a:off x="329184" y="1462198"/>
            <a:ext cx="69250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Kolónka I.8 </a:t>
            </a:r>
            <a:r>
              <a:rPr lang="sk-SK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Prevádzkovateľ zodpovedný za zásielku</a:t>
            </a:r>
            <a:endParaRPr lang="sk-SK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k-SK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k-SK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Uveďte názov a adresu, krajinu, kód ISO krajiny fyzickej alebo právnickej osoby v členskom štáte, ktorá je </a:t>
            </a:r>
            <a:r>
              <a:rPr lang="sk-SK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zodpovedná za zásielku pri jej predložení na hraničnej kontrolnej stanici a ktorá </a:t>
            </a:r>
            <a:r>
              <a:rPr lang="sk-SK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ako dovozca alebo v mene dovozcu</a:t>
            </a:r>
            <a:r>
              <a:rPr lang="sk-SK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predkladá potrebné vyhlásenia príslušným orgánom</a:t>
            </a:r>
            <a:r>
              <a:rPr lang="sk-SK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Tento prevádzkovateľ môže byť rovnaký ako prevádzkovateľ uvedený v kolónke I.6 a musí byť rovnaký ako prevádzkovateľ uvedený v kolónke I.35.</a:t>
            </a:r>
          </a:p>
          <a:p>
            <a:pPr algn="just"/>
            <a:r>
              <a:rPr lang="sk-SK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Systém IMSOC môže túto kolónku automaticky vyplniť.</a:t>
            </a:r>
          </a:p>
          <a:p>
            <a:pPr algn="just"/>
            <a:r>
              <a:rPr lang="sk-SK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prípade následného dokladu CHED uveďte meno a adresu osoby, ktorá je zodpovedná za predloženie zásielky na ďalšie úradné kontroly na nasledujúcom mieste.</a:t>
            </a:r>
          </a:p>
          <a:p>
            <a:pPr algn="just"/>
            <a:r>
              <a:rPr lang="sk-SK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prípade následného dokladu CHED-P pre nevyhovujúcu zásielku uveďte názov a adresu osoby, ktorá je zodpovedná za postupy po uskladnení.</a:t>
            </a:r>
          </a:p>
          <a:p>
            <a:endParaRPr lang="sk-SK" dirty="0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727" y="1431919"/>
            <a:ext cx="3928219" cy="1280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8103" y="2477882"/>
            <a:ext cx="4267796" cy="1400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6727" y="3831713"/>
            <a:ext cx="4305901" cy="1419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8103" y="5084000"/>
            <a:ext cx="4229690" cy="1438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9977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dĺžnik 44"/>
          <p:cNvSpPr/>
          <p:nvPr/>
        </p:nvSpPr>
        <p:spPr>
          <a:xfrm>
            <a:off x="415311" y="1282902"/>
            <a:ext cx="10655808" cy="39989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15825" y="-18204"/>
            <a:ext cx="12490705" cy="1293028"/>
          </a:xfrm>
        </p:spPr>
        <p:txBody>
          <a:bodyPr>
            <a:normAutofit/>
          </a:bodyPr>
          <a:lstStyle/>
          <a:p>
            <a:pPr algn="ctr"/>
            <a:r>
              <a:rPr lang="sk-SK" b="1" dirty="0"/>
              <a:t>BLOKOVACIE  PRAVIDLO</a:t>
            </a:r>
            <a:br>
              <a:rPr lang="sk-SK" b="1" dirty="0"/>
            </a:br>
            <a:r>
              <a:rPr lang="sk-SK" sz="2300" b="1" dirty="0"/>
              <a:t>funkcia: </a:t>
            </a:r>
            <a:r>
              <a:rPr lang="sk-SK" sz="2300" b="1" dirty="0">
                <a:solidFill>
                  <a:srgbClr val="FF0000"/>
                </a:solidFill>
              </a:rPr>
              <a:t>zamedziť duplikovaniu rovnakých profesionálnych prevádzkovateľov v TRACES NT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0BEA-1DAA-43F3-B40D-AAA4248AC9A3}" type="datetime1">
              <a:rPr lang="sk-SK" smtClean="0"/>
              <a:t>5. 12. 2023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11</a:t>
            </a:fld>
            <a:endParaRPr lang="sk-SK"/>
          </a:p>
        </p:txBody>
      </p:sp>
      <p:pic>
        <p:nvPicPr>
          <p:cNvPr id="15" name="Obrázo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042" y="1375566"/>
            <a:ext cx="6352032" cy="3799504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grpSp>
        <p:nvGrpSpPr>
          <p:cNvPr id="19" name="Skupina 18"/>
          <p:cNvGrpSpPr/>
          <p:nvPr/>
        </p:nvGrpSpPr>
        <p:grpSpPr>
          <a:xfrm>
            <a:off x="767573" y="1613442"/>
            <a:ext cx="3063875" cy="1048512"/>
            <a:chOff x="349281" y="3096768"/>
            <a:chExt cx="3063875" cy="1048512"/>
          </a:xfrm>
        </p:grpSpPr>
        <p:sp>
          <p:nvSpPr>
            <p:cNvPr id="17" name="Obdĺžnik 16"/>
            <p:cNvSpPr/>
            <p:nvPr/>
          </p:nvSpPr>
          <p:spPr>
            <a:xfrm>
              <a:off x="426720" y="3096768"/>
              <a:ext cx="2828544" cy="104851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graphicFrame>
          <p:nvGraphicFramePr>
            <p:cNvPr id="18" name="Objek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1990049"/>
                </p:ext>
              </p:extLst>
            </p:nvPr>
          </p:nvGraphicFramePr>
          <p:xfrm>
            <a:off x="349281" y="3330067"/>
            <a:ext cx="3063875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3" name="Objekt prostredia balíčkovača" showAsIcon="1" r:id="rId4" imgW="3063240" imgH="532800" progId="Package">
                    <p:embed/>
                  </p:oleObj>
                </mc:Choice>
                <mc:Fallback>
                  <p:oleObj name="Objekt prostredia balíčkovača" showAsIcon="1" r:id="rId4" imgW="3063240" imgH="532800" progId="Packag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49281" y="3330067"/>
                          <a:ext cx="3063875" cy="533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Skupina 20"/>
          <p:cNvGrpSpPr/>
          <p:nvPr/>
        </p:nvGrpSpPr>
        <p:grpSpPr>
          <a:xfrm>
            <a:off x="1283300" y="2939722"/>
            <a:ext cx="1694688" cy="1049658"/>
            <a:chOff x="1414272" y="1302553"/>
            <a:chExt cx="1694688" cy="104965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0" name="Obdĺžnik 19"/>
            <p:cNvSpPr/>
            <p:nvPr/>
          </p:nvSpPr>
          <p:spPr>
            <a:xfrm>
              <a:off x="1414272" y="1302553"/>
              <a:ext cx="1694688" cy="1049658"/>
            </a:xfrm>
            <a:prstGeom prst="rect">
              <a:avLst/>
            </a:prstGeom>
            <a:grp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graphicFrame>
          <p:nvGraphicFramePr>
            <p:cNvPr id="9" name="Objek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3773997"/>
                </p:ext>
              </p:extLst>
            </p:nvPr>
          </p:nvGraphicFramePr>
          <p:xfrm>
            <a:off x="1487424" y="1536446"/>
            <a:ext cx="1387475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4" name="Objekt prostredia balíčkovača" showAsIcon="1" r:id="rId6" imgW="1383480" imgH="532800" progId="Package">
                    <p:embed/>
                  </p:oleObj>
                </mc:Choice>
                <mc:Fallback>
                  <p:oleObj name="Objekt prostredia balíčkovača" showAsIcon="1" r:id="rId6" imgW="1383480" imgH="532800" progId="Packag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487424" y="1536446"/>
                          <a:ext cx="1387475" cy="533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Obdĺžnik 22"/>
          <p:cNvSpPr/>
          <p:nvPr/>
        </p:nvSpPr>
        <p:spPr>
          <a:xfrm>
            <a:off x="1058269" y="4211582"/>
            <a:ext cx="2727324" cy="914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3" name="Zahnutá šípka nahor 32"/>
          <p:cNvSpPr/>
          <p:nvPr/>
        </p:nvSpPr>
        <p:spPr>
          <a:xfrm rot="18286860">
            <a:off x="3137978" y="2896406"/>
            <a:ext cx="594583" cy="36480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34" name="Zahnutá šípka nahor 33"/>
          <p:cNvSpPr/>
          <p:nvPr/>
        </p:nvSpPr>
        <p:spPr>
          <a:xfrm rot="754369">
            <a:off x="3055095" y="3660161"/>
            <a:ext cx="1062681" cy="36480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36" name="Zahnutá šípka doprava 35"/>
          <p:cNvSpPr/>
          <p:nvPr/>
        </p:nvSpPr>
        <p:spPr>
          <a:xfrm rot="839013">
            <a:off x="602361" y="3503388"/>
            <a:ext cx="315196" cy="105371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grpSp>
        <p:nvGrpSpPr>
          <p:cNvPr id="37" name="Skupina 36"/>
          <p:cNvGrpSpPr/>
          <p:nvPr/>
        </p:nvGrpSpPr>
        <p:grpSpPr>
          <a:xfrm>
            <a:off x="1502099" y="5775557"/>
            <a:ext cx="1535113" cy="634964"/>
            <a:chOff x="8243170" y="4000590"/>
            <a:chExt cx="1535113" cy="634964"/>
          </a:xfrm>
        </p:grpSpPr>
        <p:pic>
          <p:nvPicPr>
            <p:cNvPr id="38" name="Obrázok 3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58200" y="4078184"/>
              <a:ext cx="1105054" cy="485843"/>
            </a:xfrm>
            <a:prstGeom prst="rect">
              <a:avLst/>
            </a:prstGeom>
          </p:spPr>
        </p:pic>
        <p:grpSp>
          <p:nvGrpSpPr>
            <p:cNvPr id="39" name="Skupina 38"/>
            <p:cNvGrpSpPr/>
            <p:nvPr/>
          </p:nvGrpSpPr>
          <p:grpSpPr>
            <a:xfrm>
              <a:off x="8243170" y="4000590"/>
              <a:ext cx="1535113" cy="634964"/>
              <a:chOff x="8223250" y="3929063"/>
              <a:chExt cx="1535113" cy="634964"/>
            </a:xfrm>
          </p:grpSpPr>
          <p:cxnSp>
            <p:nvCxnSpPr>
              <p:cNvPr id="40" name="Rovná spojnica 39"/>
              <p:cNvCxnSpPr/>
              <p:nvPr/>
            </p:nvCxnSpPr>
            <p:spPr>
              <a:xfrm>
                <a:off x="8223250" y="3929063"/>
                <a:ext cx="1535113" cy="634964"/>
              </a:xfrm>
              <a:prstGeom prst="line">
                <a:avLst/>
              </a:prstGeom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1" name="Rovná spojnica 40"/>
              <p:cNvCxnSpPr/>
              <p:nvPr/>
            </p:nvCxnSpPr>
            <p:spPr>
              <a:xfrm flipH="1">
                <a:off x="8237538" y="4006744"/>
                <a:ext cx="1520825" cy="485843"/>
              </a:xfrm>
              <a:prstGeom prst="line">
                <a:avLst/>
              </a:prstGeom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Skupina 41"/>
          <p:cNvGrpSpPr/>
          <p:nvPr/>
        </p:nvGrpSpPr>
        <p:grpSpPr>
          <a:xfrm>
            <a:off x="4181344" y="5354375"/>
            <a:ext cx="3123742" cy="1477328"/>
            <a:chOff x="9172575" y="3850483"/>
            <a:chExt cx="2457450" cy="1477328"/>
          </a:xfrm>
        </p:grpSpPr>
        <p:sp>
          <p:nvSpPr>
            <p:cNvPr id="43" name="BlokTextu 42"/>
            <p:cNvSpPr txBox="1"/>
            <p:nvPr/>
          </p:nvSpPr>
          <p:spPr>
            <a:xfrm>
              <a:off x="9172575" y="3850483"/>
              <a:ext cx="245745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Národná organizácia na ochranu rastlín; REGISTRÁCIA profesionálneho prevádzkovateľa </a:t>
              </a:r>
            </a:p>
          </p:txBody>
        </p:sp>
        <p:sp>
          <p:nvSpPr>
            <p:cNvPr id="44" name="Zaoblený obdĺžnik 43"/>
            <p:cNvSpPr/>
            <p:nvPr/>
          </p:nvSpPr>
          <p:spPr>
            <a:xfrm>
              <a:off x="9373219" y="3874629"/>
              <a:ext cx="2078312" cy="1425391"/>
            </a:xfrm>
            <a:prstGeom prst="roundRect">
              <a:avLst/>
            </a:prstGeom>
            <a:noFill/>
            <a:ln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aphicFrame>
        <p:nvGraphicFramePr>
          <p:cNvPr id="46" name="Objek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71843"/>
              </p:ext>
            </p:extLst>
          </p:nvPr>
        </p:nvGraphicFramePr>
        <p:xfrm>
          <a:off x="1068762" y="4431839"/>
          <a:ext cx="268590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Objekt prostredia balíčkovača" showAsIcon="1" r:id="rId9" imgW="2727360" imgH="532800" progId="Package">
                  <p:embed/>
                </p:oleObj>
              </mc:Choice>
              <mc:Fallback>
                <p:oleObj name="Objekt prostredia balíčkovača" showAsIcon="1" r:id="rId9" imgW="2727360" imgH="532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68762" y="4431839"/>
                        <a:ext cx="2685908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" name="Obrázok 4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67344" y="5819730"/>
            <a:ext cx="1226349" cy="519264"/>
          </a:xfrm>
          <a:prstGeom prst="rect">
            <a:avLst/>
          </a:prstGeom>
        </p:spPr>
      </p:pic>
      <p:sp>
        <p:nvSpPr>
          <p:cNvPr id="48" name="Šípka doprava 47"/>
          <p:cNvSpPr/>
          <p:nvPr/>
        </p:nvSpPr>
        <p:spPr>
          <a:xfrm>
            <a:off x="3331571" y="5991097"/>
            <a:ext cx="712613" cy="212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9" name="Šípka doprava 48"/>
          <p:cNvSpPr/>
          <p:nvPr/>
        </p:nvSpPr>
        <p:spPr>
          <a:xfrm>
            <a:off x="7486678" y="5914510"/>
            <a:ext cx="712613" cy="212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756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15825" y="66629"/>
            <a:ext cx="12490705" cy="1293028"/>
          </a:xfrm>
        </p:spPr>
        <p:txBody>
          <a:bodyPr>
            <a:normAutofit/>
          </a:bodyPr>
          <a:lstStyle/>
          <a:p>
            <a:pPr algn="ctr"/>
            <a:r>
              <a:rPr lang="sk-SK" b="1" dirty="0"/>
              <a:t>BLOKOVACIE  PRAVIDLO</a:t>
            </a:r>
            <a:br>
              <a:rPr lang="sk-SK" b="1" dirty="0"/>
            </a:br>
            <a:r>
              <a:rPr lang="sk-SK" sz="2300" b="1" dirty="0"/>
              <a:t>funkcia: </a:t>
            </a:r>
            <a:r>
              <a:rPr lang="sk-SK" sz="2300" b="1" dirty="0">
                <a:solidFill>
                  <a:srgbClr val="FF0000"/>
                </a:solidFill>
              </a:rPr>
              <a:t>zamedziť duplikovaniu rovnakých profesionálnych prevádzkovateľov v TRACES NT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0BEA-1DAA-43F3-B40D-AAA4248AC9A3}" type="datetime1">
              <a:rPr lang="sk-SK" smtClean="0"/>
              <a:t>5. 12. 2023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www.uksup.sk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12</a:t>
            </a:fld>
            <a:endParaRPr lang="sk-SK"/>
          </a:p>
        </p:txBody>
      </p:sp>
      <p:sp>
        <p:nvSpPr>
          <p:cNvPr id="3" name="BlokTextu 2"/>
          <p:cNvSpPr txBox="1"/>
          <p:nvPr/>
        </p:nvSpPr>
        <p:spPr>
          <a:xfrm>
            <a:off x="152413" y="1306703"/>
            <a:ext cx="331690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dôsledku zavedenia blokovacieho pravidla v systéme TRACES NT v Časti I. CHED-PP pre </a:t>
            </a:r>
            <a:r>
              <a:rPr lang="sk-SK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kolonky</a:t>
            </a:r>
            <a:r>
              <a:rPr lang="sk-SK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sk-SK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I.6 Príjemca/Dovozca </a:t>
            </a:r>
            <a:r>
              <a:rPr lang="sk-SK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k-SK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I.7 Miesto určenia, je nutné pri vypĺňaní </a:t>
            </a:r>
            <a:r>
              <a:rPr lang="sk-SK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najprv skontrolovať</a:t>
            </a:r>
            <a:r>
              <a:rPr lang="sk-SK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sk-SK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 je daný profesionálny prevádzkovateľ už v systéme vytvorený</a:t>
            </a:r>
            <a:r>
              <a:rPr lang="sk-SK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(návod v </a:t>
            </a:r>
            <a:r>
              <a:rPr lang="sk-SK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Prílohe</a:t>
            </a:r>
            <a:r>
              <a:rPr lang="sk-SK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sk-SK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 </a:t>
            </a:r>
            <a:r>
              <a:rPr lang="sk-SK" sz="1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nutné</a:t>
            </a:r>
            <a:r>
              <a:rPr lang="sk-SK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vyberať profesionálnych prevádzkovateľov so stavom ,,</a:t>
            </a:r>
            <a:r>
              <a:rPr lang="sk-SK" sz="1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Platné</a:t>
            </a:r>
            <a:r>
              <a:rPr lang="sk-SK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“. Ak profesionálny prevádzkovateľ nie je nahratý v systéme TRACES NT, je možné ho vytvoriť, inak nebude možné dokončiť Časť I CHED-PP, resp. dokončenie časti I je možné až po schválení profesionálnych prevádzkovateľov so stavom ,,Nové“ príslušnými kompetentnými orgánmi - pre SR je to NPPO* ÚKSÚP).</a:t>
            </a:r>
          </a:p>
        </p:txBody>
      </p:sp>
      <p:grpSp>
        <p:nvGrpSpPr>
          <p:cNvPr id="14" name="Skupina 13"/>
          <p:cNvGrpSpPr/>
          <p:nvPr/>
        </p:nvGrpSpPr>
        <p:grpSpPr>
          <a:xfrm>
            <a:off x="3737557" y="1290993"/>
            <a:ext cx="8126750" cy="2665199"/>
            <a:chOff x="5432244" y="1759991"/>
            <a:chExt cx="6620330" cy="2055091"/>
          </a:xfrm>
        </p:grpSpPr>
        <p:pic>
          <p:nvPicPr>
            <p:cNvPr id="10" name="Obrázok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32244" y="1759991"/>
              <a:ext cx="6620330" cy="2055091"/>
            </a:xfrm>
            <a:prstGeom prst="rect">
              <a:avLst/>
            </a:prstGeom>
          </p:spPr>
        </p:pic>
        <p:cxnSp>
          <p:nvCxnSpPr>
            <p:cNvPr id="35" name="Rovná spojnica 34"/>
            <p:cNvCxnSpPr/>
            <p:nvPr/>
          </p:nvCxnSpPr>
          <p:spPr>
            <a:xfrm>
              <a:off x="11021568" y="2267712"/>
              <a:ext cx="1031006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8" name="Skupina 27"/>
          <p:cNvGrpSpPr/>
          <p:nvPr/>
        </p:nvGrpSpPr>
        <p:grpSpPr>
          <a:xfrm>
            <a:off x="4848021" y="4014086"/>
            <a:ext cx="5993361" cy="3033574"/>
            <a:chOff x="3726357" y="3965318"/>
            <a:chExt cx="5993361" cy="3033574"/>
          </a:xfrm>
        </p:grpSpPr>
        <p:sp>
          <p:nvSpPr>
            <p:cNvPr id="24" name="BlokTextu 23"/>
            <p:cNvSpPr txBox="1"/>
            <p:nvPr/>
          </p:nvSpPr>
          <p:spPr>
            <a:xfrm>
              <a:off x="3984090" y="4044237"/>
              <a:ext cx="5735628" cy="29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Príklad: </a:t>
              </a:r>
              <a:r>
                <a:rPr lang="sk-SK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Samber</a:t>
              </a:r>
              <a:r>
                <a:rPr lang="sk-SK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Čeľovce, s.r.o</a:t>
              </a:r>
            </a:p>
            <a:p>
              <a:r>
                <a:rPr lang="sk-SK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Nahraté prevádzky*: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sk-SK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Kráľovský Chlmec – 11 x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sk-SK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Michalovce – 6 x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sk-SK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Čaňa – 7 x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sk-SK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Moldava nad Bodvou – 3 x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sk-SK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Vranov nad Topľou – 3 x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sk-SK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Sečovce – 4 x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sk-SK" dirty="0"/>
                <a:t>.</a:t>
              </a:r>
            </a:p>
          </p:txBody>
        </p:sp>
        <p:sp>
          <p:nvSpPr>
            <p:cNvPr id="25" name="Obdĺžnik 24"/>
            <p:cNvSpPr/>
            <p:nvPr/>
          </p:nvSpPr>
          <p:spPr>
            <a:xfrm>
              <a:off x="3726357" y="3965318"/>
              <a:ext cx="4838346" cy="2770762"/>
            </a:xfrm>
            <a:prstGeom prst="rect">
              <a:avLst/>
            </a:prstGeom>
            <a:noFill/>
            <a:ln w="381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7" name="BlokTextu 6"/>
          <p:cNvSpPr txBox="1"/>
          <p:nvPr/>
        </p:nvSpPr>
        <p:spPr>
          <a:xfrm>
            <a:off x="3321545" y="6539350"/>
            <a:ext cx="2352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Dáta k 17.10.2023</a:t>
            </a:r>
          </a:p>
        </p:txBody>
      </p:sp>
    </p:spTree>
    <p:extLst>
      <p:ext uri="{BB962C8B-B14F-4D97-AF65-F5344CB8AC3E}">
        <p14:creationId xmlns:p14="http://schemas.microsoft.com/office/powerpoint/2010/main" val="159238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0699" y="223838"/>
            <a:ext cx="8610600" cy="1293028"/>
          </a:xfrm>
        </p:spPr>
        <p:txBody>
          <a:bodyPr/>
          <a:lstStyle/>
          <a:p>
            <a:pPr algn="ctr"/>
            <a:r>
              <a:rPr lang="sk-SK" b="1" dirty="0"/>
              <a:t>BLOKOVACIE PRAVIDLO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88118" y="1302553"/>
            <a:ext cx="11815763" cy="477352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sk-SK" sz="11200" dirty="0"/>
              <a:t>Za manažment svojich prevádzkovateľov v TRACES NT sú zodpovedné </a:t>
            </a:r>
            <a:r>
              <a:rPr lang="sk-SK" sz="11200" b="1" u="sng" dirty="0"/>
              <a:t>členské krajiny</a:t>
            </a:r>
          </a:p>
          <a:p>
            <a:endParaRPr lang="sk-SK" sz="11200" dirty="0"/>
          </a:p>
          <a:p>
            <a:r>
              <a:rPr lang="sk-SK" sz="11200" dirty="0"/>
              <a:t>Kontaktovanie národnej organizácie na ochranu rastlín príslušnej členskej krajiny EÚ, do ktorej sa tovar dováža</a:t>
            </a:r>
          </a:p>
          <a:p>
            <a:r>
              <a:rPr lang="sk-SK" sz="11200" dirty="0"/>
              <a:t>Informovať o potrebe registrácie a úprave údajov v TRACES NT osobu (dovozcu / prevádzkovateľa (RFC) / vodiča), ktorá dováža do iného ČŠ ako SK</a:t>
            </a:r>
          </a:p>
          <a:p>
            <a:pPr marL="0" indent="0">
              <a:buNone/>
            </a:pPr>
            <a:endParaRPr lang="sk-SK" sz="8000" dirty="0"/>
          </a:p>
          <a:p>
            <a:r>
              <a:rPr lang="sk-SK" sz="11200" b="1" dirty="0">
                <a:solidFill>
                  <a:srgbClr val="0070C0"/>
                </a:solidFill>
              </a:rPr>
              <a:t>Neregistrovaný slovenský dovozca</a:t>
            </a:r>
          </a:p>
          <a:p>
            <a:pPr>
              <a:buFontTx/>
              <a:buChar char="-"/>
            </a:pPr>
            <a:r>
              <a:rPr lang="sk-SK" sz="8000" b="1" dirty="0"/>
              <a:t>Kontakt priamo na OOR - registrácia profesionálnych prevádzkovateľov; dovoz a vývoz</a:t>
            </a:r>
            <a:endParaRPr lang="sk-SK" sz="8000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sk-SK" sz="8000" dirty="0"/>
              <a:t>Tel: </a:t>
            </a:r>
            <a:r>
              <a:rPr lang="sk-SK" sz="8000" b="1" dirty="0">
                <a:solidFill>
                  <a:srgbClr val="0070C0"/>
                </a:solidFill>
              </a:rPr>
              <a:t>+ 421 2 59 880 246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sk-SK" sz="8000" dirty="0"/>
              <a:t>E-mail: </a:t>
            </a:r>
            <a:r>
              <a:rPr lang="sk-SK" sz="8000" b="1" dirty="0">
                <a:solidFill>
                  <a:srgbClr val="0070C0"/>
                </a:solidFill>
                <a:hlinkClick r:id="rId2"/>
              </a:rPr>
              <a:t>klara.medvedova@uksup.sk</a:t>
            </a:r>
            <a:r>
              <a:rPr lang="sk-SK" sz="8000" dirty="0"/>
              <a:t>;</a:t>
            </a:r>
            <a:r>
              <a:rPr lang="sk-SK" sz="8000" b="1" dirty="0"/>
              <a:t> </a:t>
            </a:r>
            <a:r>
              <a:rPr lang="sk-SK" sz="8000" b="1" dirty="0">
                <a:solidFill>
                  <a:srgbClr val="0070C0"/>
                </a:solidFill>
                <a:hlinkClick r:id="rId3"/>
              </a:rPr>
              <a:t>silvia.peckova@uksup.sk</a:t>
            </a:r>
            <a:endParaRPr lang="sk-SK" sz="8000" dirty="0"/>
          </a:p>
          <a:p>
            <a:pPr>
              <a:buFontTx/>
              <a:buChar char="-"/>
            </a:pPr>
            <a:r>
              <a:rPr lang="sk-SK" sz="8000" dirty="0"/>
              <a:t>Tlačivo na žiadosť o registráciu profesionálneho prevádzkovateľa</a:t>
            </a:r>
          </a:p>
          <a:p>
            <a:pPr>
              <a:buFontTx/>
              <a:buChar char="-"/>
            </a:pPr>
            <a:r>
              <a:rPr lang="sk-SK" sz="8000" b="1" dirty="0">
                <a:hlinkClick r:id="rId4"/>
              </a:rPr>
              <a:t>Žiadosť o registráciu profesionálneho prevádzkovateľa</a:t>
            </a:r>
            <a:r>
              <a:rPr lang="sk-SK" sz="8000" dirty="0"/>
              <a:t> - </a:t>
            </a:r>
            <a:r>
              <a:rPr lang="sk-SK" sz="8000" dirty="0" err="1"/>
              <a:t>doc</a:t>
            </a:r>
            <a:r>
              <a:rPr lang="sk-SK" sz="8000" dirty="0"/>
              <a:t> tlačivo na stiahnutie ;  </a:t>
            </a:r>
            <a:r>
              <a:rPr lang="sk-SK" sz="8000" dirty="0">
                <a:hlinkClick r:id="rId5"/>
              </a:rPr>
              <a:t>tlačivo na stiahnutie </a:t>
            </a:r>
            <a:r>
              <a:rPr lang="sk-SK" sz="8000" dirty="0" err="1">
                <a:hlinkClick r:id="rId5"/>
              </a:rPr>
              <a:t>pdf</a:t>
            </a:r>
            <a:endParaRPr lang="sk-SK" sz="21600" dirty="0"/>
          </a:p>
          <a:p>
            <a:endParaRPr lang="sk-SK" sz="3600" dirty="0"/>
          </a:p>
          <a:p>
            <a:endParaRPr lang="sk-SK" sz="3600" dirty="0"/>
          </a:p>
          <a:p>
            <a:endParaRPr lang="sk-SK" sz="3600" dirty="0"/>
          </a:p>
          <a:p>
            <a:endParaRPr lang="sk-SK" sz="3200" dirty="0"/>
          </a:p>
          <a:p>
            <a:endParaRPr lang="sk-SK" sz="3200" dirty="0"/>
          </a:p>
          <a:p>
            <a:pPr marL="0" indent="0">
              <a:buNone/>
            </a:pPr>
            <a:r>
              <a:rPr lang="sk-SK" sz="1900" dirty="0"/>
              <a:t>*NPPO – národná organizácia na ochranu rastlín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0BEA-1DAA-43F3-B40D-AAA4248AC9A3}" type="datetime1">
              <a:rPr lang="sk-SK" smtClean="0"/>
              <a:t>5. 12. 2023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13</a:t>
            </a:fld>
            <a:endParaRPr lang="sk-SK" dirty="0"/>
          </a:p>
        </p:txBody>
      </p:sp>
      <p:sp>
        <p:nvSpPr>
          <p:cNvPr id="7" name="Zaoblený obdĺžnik 6"/>
          <p:cNvSpPr/>
          <p:nvPr/>
        </p:nvSpPr>
        <p:spPr>
          <a:xfrm>
            <a:off x="260058" y="1157290"/>
            <a:ext cx="11398541" cy="973156"/>
          </a:xfrm>
          <a:prstGeom prst="round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3442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0BEA-1DAA-43F3-B40D-AAA4248AC9A3}" type="datetime1">
              <a:rPr lang="sk-SK" smtClean="0"/>
              <a:t>5. 12. 2023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14</a:t>
            </a:fld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60" y="746125"/>
            <a:ext cx="5581358" cy="5252339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862" y="746125"/>
            <a:ext cx="6180606" cy="5431029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4769883" y="88612"/>
            <a:ext cx="4944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CHEDPP.SK.2023.0019240</a:t>
            </a:r>
            <a:endParaRPr lang="sk-SK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5839568" y="1714499"/>
            <a:ext cx="3066307" cy="22383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BlokTextu 1"/>
          <p:cNvSpPr txBox="1"/>
          <p:nvPr/>
        </p:nvSpPr>
        <p:spPr>
          <a:xfrm>
            <a:off x="9229725" y="2105025"/>
            <a:ext cx="24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Prikladať </a:t>
            </a:r>
            <a:r>
              <a:rPr lang="sk-SK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skeny</a:t>
            </a:r>
            <a:r>
              <a:rPr lang="sk-SK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sprievodných dokladov</a:t>
            </a:r>
          </a:p>
        </p:txBody>
      </p:sp>
      <p:sp>
        <p:nvSpPr>
          <p:cNvPr id="3" name="Obdĺžnik 2"/>
          <p:cNvSpPr/>
          <p:nvPr/>
        </p:nvSpPr>
        <p:spPr>
          <a:xfrm>
            <a:off x="9124950" y="2105025"/>
            <a:ext cx="2581275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872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0BEA-1DAA-43F3-B40D-AAA4248AC9A3}" type="datetime1">
              <a:rPr lang="sk-SK" smtClean="0"/>
              <a:t>5. 12. 2023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15</a:t>
            </a:fld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" y="903952"/>
            <a:ext cx="5779007" cy="5451893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4794267" y="151474"/>
            <a:ext cx="4944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CHEDPP.SK.2023.0019240</a:t>
            </a:r>
            <a:endParaRPr lang="sk-SK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6193366" y="903952"/>
            <a:ext cx="5846863" cy="5451893"/>
            <a:chOff x="6193366" y="903952"/>
            <a:chExt cx="5846863" cy="5451893"/>
          </a:xfrm>
        </p:grpSpPr>
        <p:pic>
          <p:nvPicPr>
            <p:cNvPr id="8" name="Obrázok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93366" y="903952"/>
              <a:ext cx="5846863" cy="5451893"/>
            </a:xfrm>
            <a:prstGeom prst="rect">
              <a:avLst/>
            </a:prstGeom>
          </p:spPr>
        </p:pic>
        <p:sp>
          <p:nvSpPr>
            <p:cNvPr id="2" name="Obdĺžnik 1"/>
            <p:cNvSpPr/>
            <p:nvPr/>
          </p:nvSpPr>
          <p:spPr>
            <a:xfrm>
              <a:off x="6193366" y="3562350"/>
              <a:ext cx="5846863" cy="8572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</p:spTree>
    <p:extLst>
      <p:ext uri="{BB962C8B-B14F-4D97-AF65-F5344CB8AC3E}">
        <p14:creationId xmlns:p14="http://schemas.microsoft.com/office/powerpoint/2010/main" val="84056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0BEA-1DAA-43F3-B40D-AAA4248AC9A3}" type="datetime1">
              <a:rPr lang="sk-SK" smtClean="0"/>
              <a:t>5. 12. 2023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16</a:t>
            </a:fld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6" y="131115"/>
            <a:ext cx="6948331" cy="6589855"/>
          </a:xfrm>
          <a:prstGeom prst="rect">
            <a:avLst/>
          </a:prstGeom>
        </p:spPr>
      </p:pic>
      <p:sp>
        <p:nvSpPr>
          <p:cNvPr id="8" name="Obdĺžnik 7"/>
          <p:cNvSpPr/>
          <p:nvPr/>
        </p:nvSpPr>
        <p:spPr>
          <a:xfrm>
            <a:off x="7247248" y="1064218"/>
            <a:ext cx="4944752" cy="5509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CHEDPP.SK.2023.0019240</a:t>
            </a:r>
          </a:p>
          <a:p>
            <a:endParaRPr lang="sk-SK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I.31 Popis zásielky</a:t>
            </a:r>
          </a:p>
          <a:p>
            <a:endParaRPr lang="sk-SK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plody slivky  </a:t>
            </a:r>
          </a:p>
          <a:p>
            <a:endParaRPr lang="sk-SK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KN kód 0809 40 05 </a:t>
            </a:r>
          </a:p>
          <a:p>
            <a:endParaRPr lang="sk-SK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7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0BEA-1DAA-43F3-B40D-AAA4248AC9A3}" type="datetime1">
              <a:rPr lang="sk-SK" smtClean="0"/>
              <a:t>5. 12. 2023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17</a:t>
            </a:fld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56" y="897622"/>
            <a:ext cx="5050673" cy="5858121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469" y="897622"/>
            <a:ext cx="4102355" cy="5818506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2039563" y="126893"/>
            <a:ext cx="8610600" cy="628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none" baseline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sk-SK" b="1" dirty="0">
                <a:solidFill>
                  <a:srgbClr val="FF0000"/>
                </a:solidFill>
              </a:rPr>
              <a:t>CHEDPP.SK.2023.0019410</a:t>
            </a:r>
            <a:r>
              <a:rPr lang="sk-SK" b="1" dirty="0"/>
              <a:t/>
            </a:r>
            <a:br>
              <a:rPr lang="sk-SK" b="1" dirty="0"/>
            </a:b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5682923" y="441071"/>
            <a:ext cx="5550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dubové sudy, dubový drevený nábytok (UA-SK)</a:t>
            </a:r>
          </a:p>
        </p:txBody>
      </p:sp>
      <p:sp>
        <p:nvSpPr>
          <p:cNvPr id="2" name="Obdĺžnik 1"/>
          <p:cNvSpPr/>
          <p:nvPr/>
        </p:nvSpPr>
        <p:spPr>
          <a:xfrm>
            <a:off x="218114" y="2575420"/>
            <a:ext cx="2441196" cy="8808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765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0BEA-1DAA-43F3-B40D-AAA4248AC9A3}" type="datetime1">
              <a:rPr lang="sk-SK" smtClean="0"/>
              <a:t>5. 12. 2023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18</a:t>
            </a:fld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07" y="563562"/>
            <a:ext cx="4312808" cy="6090335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1912049" y="210543"/>
            <a:ext cx="8610600" cy="628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none" baseline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sk-SK" b="1" dirty="0">
                <a:solidFill>
                  <a:srgbClr val="FF0000"/>
                </a:solidFill>
              </a:rPr>
              <a:t>CHEDPP.SK.2023.0019410</a:t>
            </a:r>
            <a:r>
              <a:rPr lang="sk-SK" b="1" dirty="0"/>
              <a:t/>
            </a:r>
            <a:br>
              <a:rPr lang="sk-SK" b="1" dirty="0"/>
            </a:br>
            <a:endParaRPr lang="sk-SK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4490015" y="601369"/>
            <a:ext cx="4558078" cy="6052528"/>
            <a:chOff x="5964571" y="668442"/>
            <a:chExt cx="4558078" cy="6052528"/>
          </a:xfrm>
        </p:grpSpPr>
        <p:pic>
          <p:nvPicPr>
            <p:cNvPr id="8" name="Obrázok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64571" y="668443"/>
              <a:ext cx="4558077" cy="6052527"/>
            </a:xfrm>
            <a:prstGeom prst="rect">
              <a:avLst/>
            </a:prstGeom>
          </p:spPr>
        </p:pic>
        <p:grpSp>
          <p:nvGrpSpPr>
            <p:cNvPr id="12" name="Skupina 11"/>
            <p:cNvGrpSpPr/>
            <p:nvPr/>
          </p:nvGrpSpPr>
          <p:grpSpPr>
            <a:xfrm>
              <a:off x="5964572" y="668442"/>
              <a:ext cx="4558077" cy="2318039"/>
              <a:chOff x="5964572" y="668442"/>
              <a:chExt cx="4558077" cy="2318039"/>
            </a:xfrm>
          </p:grpSpPr>
          <p:sp>
            <p:nvSpPr>
              <p:cNvPr id="10" name="Obdĺžnik 9"/>
              <p:cNvSpPr/>
              <p:nvPr/>
            </p:nvSpPr>
            <p:spPr>
              <a:xfrm>
                <a:off x="5964572" y="668442"/>
                <a:ext cx="4558077" cy="2318039"/>
              </a:xfrm>
              <a:prstGeom prst="rect">
                <a:avLst/>
              </a:prstGeom>
              <a:noFill/>
              <a:ln w="3810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1" name="Obdĺžnik 10"/>
              <p:cNvSpPr/>
              <p:nvPr/>
            </p:nvSpPr>
            <p:spPr>
              <a:xfrm>
                <a:off x="5964572" y="1350628"/>
                <a:ext cx="4558077" cy="637563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</p:grpSp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228801"/>
              </p:ext>
            </p:extLst>
          </p:nvPr>
        </p:nvGraphicFramePr>
        <p:xfrm>
          <a:off x="10145041" y="116852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Acrobat Document" showAsIcon="1" r:id="rId5" imgW="914400" imgH="771480" progId="Acrobat.Document.DC">
                  <p:embed/>
                </p:oleObj>
              </mc:Choice>
              <mc:Fallback>
                <p:oleObj name="Acrobat Document" showAsIcon="1" r:id="rId5" imgW="914400" imgH="77148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145041" y="116852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BlokTextu 18"/>
          <p:cNvSpPr txBox="1"/>
          <p:nvPr/>
        </p:nvSpPr>
        <p:spPr>
          <a:xfrm>
            <a:off x="9135134" y="2520154"/>
            <a:ext cx="31102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 kódy (popis zásielky):</a:t>
            </a:r>
          </a:p>
          <a:p>
            <a:pPr algn="just"/>
            <a:r>
              <a:rPr lang="sk-SK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Dubové sudy  - </a:t>
            </a:r>
            <a:r>
              <a:rPr lang="sk-SK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4416</a:t>
            </a:r>
          </a:p>
          <a:p>
            <a:pPr algn="just"/>
            <a:r>
              <a:rPr lang="sk-SK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Dubový nábytok – </a:t>
            </a:r>
            <a:r>
              <a:rPr lang="sk-SK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9403</a:t>
            </a:r>
          </a:p>
          <a:p>
            <a:pPr algn="just"/>
            <a:endParaRPr lang="sk-SK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k-SK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Nariadenie (EÚ) 2019/2072 konsolidovaná verzia</a:t>
            </a:r>
            <a:endParaRPr lang="sk-SK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Zaoblený obdĺžnik 19"/>
          <p:cNvSpPr/>
          <p:nvPr/>
        </p:nvSpPr>
        <p:spPr>
          <a:xfrm>
            <a:off x="10026043" y="937967"/>
            <a:ext cx="1152395" cy="1070149"/>
          </a:xfrm>
          <a:prstGeom prst="round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Obdĺžnik 1"/>
          <p:cNvSpPr/>
          <p:nvPr/>
        </p:nvSpPr>
        <p:spPr>
          <a:xfrm>
            <a:off x="9135134" y="3974842"/>
            <a:ext cx="2953402" cy="109985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124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0BEA-1DAA-43F3-B40D-AAA4248AC9A3}" type="datetime1">
              <a:rPr lang="sk-SK" smtClean="0"/>
              <a:t>5. 12. 2023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19</a:t>
            </a:fld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685800" y="376793"/>
            <a:ext cx="983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NOVÝ CHEDPP so správnymi KN kódmi – </a:t>
            </a:r>
            <a:r>
              <a:rPr lang="sk-SK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Nariadenie (EÚ) 2019/2072 konsolidovaná verzia </a:t>
            </a:r>
            <a:endParaRPr lang="sk-SK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211" y="943392"/>
            <a:ext cx="8535591" cy="1114581"/>
          </a:xfrm>
          <a:prstGeom prst="rect">
            <a:avLst/>
          </a:prstGeom>
        </p:spPr>
      </p:pic>
      <p:grpSp>
        <p:nvGrpSpPr>
          <p:cNvPr id="7" name="Skupina 6"/>
          <p:cNvGrpSpPr/>
          <p:nvPr/>
        </p:nvGrpSpPr>
        <p:grpSpPr>
          <a:xfrm>
            <a:off x="3459423" y="2255240"/>
            <a:ext cx="5652192" cy="4429305"/>
            <a:chOff x="6440748" y="2109102"/>
            <a:chExt cx="5652192" cy="4429305"/>
          </a:xfrm>
        </p:grpSpPr>
        <p:pic>
          <p:nvPicPr>
            <p:cNvPr id="11" name="Obrázok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0748" y="2109102"/>
              <a:ext cx="5652192" cy="4429305"/>
            </a:xfrm>
            <a:prstGeom prst="rect">
              <a:avLst/>
            </a:prstGeom>
          </p:spPr>
        </p:pic>
        <p:sp>
          <p:nvSpPr>
            <p:cNvPr id="3" name="Obdĺžnik 2"/>
            <p:cNvSpPr/>
            <p:nvPr/>
          </p:nvSpPr>
          <p:spPr>
            <a:xfrm>
              <a:off x="6915797" y="3325941"/>
              <a:ext cx="349226" cy="10705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</p:spTree>
    <p:extLst>
      <p:ext uri="{BB962C8B-B14F-4D97-AF65-F5344CB8AC3E}">
        <p14:creationId xmlns:p14="http://schemas.microsoft.com/office/powerpoint/2010/main" val="140424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9184" y="1173892"/>
            <a:ext cx="11533632" cy="3588172"/>
          </a:xfrm>
        </p:spPr>
        <p:txBody>
          <a:bodyPr>
            <a:normAutofit fontScale="90000"/>
          </a:bodyPr>
          <a:lstStyle/>
          <a:p>
            <a:pPr algn="ctr"/>
            <a:r>
              <a:rPr lang="sk-SK" sz="4800" b="1" dirty="0"/>
              <a:t>VYTVÁRANIE  </a:t>
            </a:r>
            <a:br>
              <a:rPr lang="sk-SK" sz="4800" b="1" dirty="0"/>
            </a:br>
            <a:r>
              <a:rPr lang="sk-SK" sz="4800" b="1" dirty="0"/>
              <a:t>JEDNOTNÝCH VSTUPNÝCH ZDRAVOTNÝCH DOKLADOV </a:t>
            </a:r>
            <a:br>
              <a:rPr lang="sk-SK" sz="4800" b="1" dirty="0"/>
            </a:br>
            <a:r>
              <a:rPr lang="sk-SK" sz="4800" b="1" dirty="0"/>
              <a:t>PRE RASTLINY, RASTLINNÉ PRODUKTY</a:t>
            </a:r>
            <a:br>
              <a:rPr lang="sk-SK" sz="4800" b="1" dirty="0"/>
            </a:br>
            <a:r>
              <a:rPr lang="sk-SK" sz="4800" b="1" dirty="0"/>
              <a:t> A INÉ PREDMETY (CHEDPP) </a:t>
            </a:r>
            <a:r>
              <a:rPr lang="sk-SK" b="1" dirty="0"/>
              <a:t/>
            </a:r>
            <a:br>
              <a:rPr lang="sk-SK" b="1" dirty="0"/>
            </a:br>
            <a:r>
              <a:rPr lang="sk-SK" b="1" dirty="0"/>
              <a:t/>
            </a:r>
            <a:br>
              <a:rPr lang="sk-SK" b="1" dirty="0"/>
            </a:br>
            <a:r>
              <a:rPr lang="sk-SK" b="1" dirty="0"/>
              <a:t>V SYSTÉME TRACES NT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  <a:p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675C-81D3-4896-86CE-77CDD19D4461}" type="datetime1">
              <a:rPr lang="sk-SK" smtClean="0"/>
              <a:t>5. 12. 2023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www.uksup.sk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2</a:t>
            </a:fld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7635240" y="5459566"/>
            <a:ext cx="4172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sk-SK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Odbor </a:t>
            </a:r>
            <a:r>
              <a:rPr lang="sk-SK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ochrany rastlín</a:t>
            </a:r>
          </a:p>
          <a:p>
            <a:pPr algn="ctr"/>
            <a:r>
              <a:rPr lang="sk-SK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k-SK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Silvia Pečková, Ing. Samuel Krajčo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685800" y="5705733"/>
            <a:ext cx="3212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december 2023</a:t>
            </a:r>
            <a:endParaRPr lang="sk-SK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70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0BEA-1DAA-43F3-B40D-AAA4248AC9A3}" type="datetime1">
              <a:rPr lang="sk-SK" smtClean="0"/>
              <a:t>5. 12. 2023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20</a:t>
            </a:fld>
            <a:endParaRPr lang="sk-SK"/>
          </a:p>
        </p:txBody>
      </p:sp>
      <p:sp>
        <p:nvSpPr>
          <p:cNvPr id="9" name="BlokTextu 8"/>
          <p:cNvSpPr txBox="1"/>
          <p:nvPr/>
        </p:nvSpPr>
        <p:spPr>
          <a:xfrm>
            <a:off x="863600" y="11668"/>
            <a:ext cx="983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NOVÝ CHEDPP so správnymi KN kódmi – </a:t>
            </a:r>
            <a:r>
              <a:rPr lang="sk-SK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Nariadenie (EÚ) 2019/2072 konsolidovaná verzia </a:t>
            </a:r>
            <a:endParaRPr lang="sk-SK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uľ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093773"/>
              </p:ext>
            </p:extLst>
          </p:nvPr>
        </p:nvGraphicFramePr>
        <p:xfrm>
          <a:off x="68580" y="381000"/>
          <a:ext cx="12070080" cy="6535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899">
                  <a:extLst>
                    <a:ext uri="{9D8B030D-6E8A-4147-A177-3AD203B41FA5}">
                      <a16:colId xmlns:a16="http://schemas.microsoft.com/office/drawing/2014/main" val="828621541"/>
                    </a:ext>
                  </a:extLst>
                </a:gridCol>
                <a:gridCol w="5669146">
                  <a:extLst>
                    <a:ext uri="{9D8B030D-6E8A-4147-A177-3AD203B41FA5}">
                      <a16:colId xmlns:a16="http://schemas.microsoft.com/office/drawing/2014/main" val="1073728496"/>
                    </a:ext>
                  </a:extLst>
                </a:gridCol>
                <a:gridCol w="1053794">
                  <a:extLst>
                    <a:ext uri="{9D8B030D-6E8A-4147-A177-3AD203B41FA5}">
                      <a16:colId xmlns:a16="http://schemas.microsoft.com/office/drawing/2014/main" val="10274663"/>
                    </a:ext>
                  </a:extLst>
                </a:gridCol>
                <a:gridCol w="626941">
                  <a:extLst>
                    <a:ext uri="{9D8B030D-6E8A-4147-A177-3AD203B41FA5}">
                      <a16:colId xmlns:a16="http://schemas.microsoft.com/office/drawing/2014/main" val="130123707"/>
                    </a:ext>
                  </a:extLst>
                </a:gridCol>
                <a:gridCol w="4495300">
                  <a:extLst>
                    <a:ext uri="{9D8B030D-6E8A-4147-A177-3AD203B41FA5}">
                      <a16:colId xmlns:a16="http://schemas.microsoft.com/office/drawing/2014/main" val="20870286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102.</a:t>
                      </a:r>
                      <a:endParaRPr lang="sk-SK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Drevo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Acacia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Mill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 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Acer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buergerianum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Miq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 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Acer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macrophyllum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Pursh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Acer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negundo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L., 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Acer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palmatum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Thunb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 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Acer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paxii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Franch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 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Acer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pseudoplatanus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L.,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Aesculus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californica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(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Spach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Nutt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Ailanthus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altissima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(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Mill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.) 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Swingle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Albizia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falcate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Backer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ex 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Merr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Albizia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julibrissin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Durazz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Alectryon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excelsus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Gärtn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Alnus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rhombifolia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Nutt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Archontophoenix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cunninghamiana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H. 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Wendl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&amp; 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Drude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Artocarpus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integer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(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Thunb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.) 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Merr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Azadirachta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indica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A. 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Juss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Baccharis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salicina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Torr. &amp; 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A.Gray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Bauhinia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variegata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L.,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Brachychiton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discolor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F.Muell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Brachychiton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populneus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R.Br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Camellia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semiserrata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C.W.Chi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Camellia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sinensis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(L.) 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Kuntze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Canarium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commune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L.,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Castanospermum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australe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A.Cunningham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C.Fraser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Cercidium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floridum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Benth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ex 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A.Gray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Cercidium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sonorae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Rose &amp; 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I.M.Johnst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Cocculus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laurifolius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DC.,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Combretum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kraussii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Hochst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Cupaniopsis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anacardioides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(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A.Rich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.) 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Radlk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Dombeya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cacuminum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Hochr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Erythrina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corallodendron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L.,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Erythrina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coralloides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Moc. &amp; 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Sessé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ex DC.,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Erythrina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falcata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Benth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Erythrina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fusca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Lour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Eucalyptus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ficifolia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F.Müll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Fagus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crenata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Blume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Ficus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L.,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Gleditsia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triacanthos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L.,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Hevea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brasiliensis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(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Willd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ex 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A.Juss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Muell.Arg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Howea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forsteriana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(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F.Müller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Becc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Ilex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cornuta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Lindl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&amp; 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Paxton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Inga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vera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Willd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Jacaranda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mimosifolia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D.Don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Koelreuteria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bipinnata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Franch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Liquidambar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styraciflua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L.,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Magnolia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grandiflora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L.,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Magnolia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virginiana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L.,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Mimosa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bracaatinga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Hoehne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Morus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alba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L.,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Parkinsonia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aculeata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L.,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Persea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americana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Mill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Pithecellobium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lobatum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Benth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Platanus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x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hispanica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Mill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ex 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Münchh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Platanus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mexicana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Torr.,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Platanus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occidentalis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L.,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Platanus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orientalis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L.,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Platanus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racemosa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Nutt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Podalyria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calyptrata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Willd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Populus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fremontii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S.Watson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Populus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nigra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L.,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Populus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trichocarpa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Torr. &amp; 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A.Gray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ex 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Hook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Prosopis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articulata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S.Watson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Protium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serratum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Engl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Psoralea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pinnata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L.,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Pterocarya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stenoptera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C.DC.,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Quercus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agrifolia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Née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Quercus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calliprinos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Webb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Quercus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chrysolepis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Liebm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Quercus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engelmannii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Greene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Quercus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ithaburensis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Dence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Quercus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lobata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Née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Quercus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palustris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Marshall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Quercus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robur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L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Quercus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suber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L.,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Ricinus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communis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L.,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Salix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alba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L.,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Salix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babylonica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L.,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Salix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gooddingii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C.R.Ball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Salix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laevigata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Bebb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Salix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mucronata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Thnb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Shorea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robusta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C.F.Gaertn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Spathodea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campanulata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P.Beauv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Spondias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dulcis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Parkinson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Tamarix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ramosissima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Kar. ex 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Boiss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Virgilia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oroboides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subsp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ferrugine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B.-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E.van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Wyk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Wisteria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floribunda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(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Willd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.) DC. a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Xylosma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avilae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Sleumer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sk-SK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okrem dreva vo forme:</a:t>
                      </a:r>
                      <a:endParaRPr lang="sk-SK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00050" indent="-15240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— štiepok, pilín, hoblín a odpadu z dreva získaných úplne alebo čiastočne z týchto rastlín,</a:t>
                      </a:r>
                      <a:endParaRPr lang="sk-SK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00050" indent="-152400"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— dreveného obalového materiálu vo forme debien, debničiek, klietok, bubnov a podobných obalov, jednoduchých paliet, skriňových paliet a ostatných nakladacích plošín, káblových bubnov, prekladov bez ohľadu na to, či sa skutočne používajú na prepravu predmetov všetkých druhov, okrem prekladov podopierajúcich zásielky dreva, ktoré sú vyrobené z dreva rovnakého typu a kvality ako drevo v zásielkach a ktoré spĺňajú rovnaké rastlinolekárske požiadavky Únie ako drevo v zásielke,</a:t>
                      </a:r>
                      <a:endParaRPr lang="sk-SK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ale vrátane dreva, ktoré si nezachovalo svoj prirodzený oblý povrch</a:t>
                      </a:r>
                      <a:endParaRPr lang="sk-SK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 4401 12 00</a:t>
                      </a:r>
                      <a:endParaRPr lang="sk-SK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 4403 12 00</a:t>
                      </a:r>
                      <a:endParaRPr lang="sk-SK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4403 91 00</a:t>
                      </a:r>
                      <a:endParaRPr lang="sk-SK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4403 93 00</a:t>
                      </a:r>
                      <a:endParaRPr lang="sk-SK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4403 97 00</a:t>
                      </a:r>
                      <a:endParaRPr lang="sk-SK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4403 98 00</a:t>
                      </a:r>
                      <a:endParaRPr lang="sk-SK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 4403 99 00</a:t>
                      </a:r>
                      <a:endParaRPr lang="sk-SK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 4404 20 00</a:t>
                      </a:r>
                      <a:endParaRPr lang="sk-SK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 4406 12 00</a:t>
                      </a:r>
                      <a:endParaRPr lang="sk-SK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 4406 92 00</a:t>
                      </a:r>
                      <a:endParaRPr lang="sk-SK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4407 91 15</a:t>
                      </a:r>
                      <a:endParaRPr lang="sk-SK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4407 91 31</a:t>
                      </a:r>
                      <a:endParaRPr lang="sk-SK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4407 91 39</a:t>
                      </a:r>
                      <a:endParaRPr lang="sk-SK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4407 91 90</a:t>
                      </a:r>
                      <a:endParaRPr lang="sk-SK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4407 92 00</a:t>
                      </a:r>
                      <a:endParaRPr lang="sk-SK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4407 93 10</a:t>
                      </a:r>
                      <a:endParaRPr lang="sk-SK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4407 93 91</a:t>
                      </a:r>
                      <a:endParaRPr lang="sk-SK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4407 93 99</a:t>
                      </a:r>
                      <a:endParaRPr lang="sk-SK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4407 97 10</a:t>
                      </a:r>
                      <a:endParaRPr lang="sk-SK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4407 97 91</a:t>
                      </a:r>
                      <a:endParaRPr lang="sk-SK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4407 97 99</a:t>
                      </a:r>
                      <a:endParaRPr lang="sk-SK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 4407 99 27</a:t>
                      </a:r>
                      <a:endParaRPr lang="sk-SK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 4407 99 40</a:t>
                      </a:r>
                      <a:endParaRPr lang="sk-SK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 4407 99 90</a:t>
                      </a:r>
                      <a:endParaRPr lang="sk-SK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 4408 90 15</a:t>
                      </a:r>
                      <a:endParaRPr lang="sk-SK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 4408 90 35</a:t>
                      </a:r>
                      <a:endParaRPr lang="sk-SK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 4408 90 85</a:t>
                      </a:r>
                      <a:endParaRPr lang="sk-SK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 4408 90 95</a:t>
                      </a:r>
                      <a:endParaRPr lang="sk-SK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 4409 29 91</a:t>
                      </a:r>
                      <a:endParaRPr lang="sk-SK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 4409 29 99</a:t>
                      </a:r>
                      <a:endParaRPr lang="sk-SK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 4416 00 00</a:t>
                      </a:r>
                      <a:endParaRPr lang="sk-SK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 9406 10 00</a:t>
                      </a:r>
                      <a:endParaRPr lang="sk-SK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Tretie krajiny</a:t>
                      </a:r>
                      <a:endParaRPr lang="sk-SK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Úradné potvrdenie, že drevo:</a:t>
                      </a:r>
                      <a:endParaRPr lang="sk-SK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a)  má pôvod v krajine uznanej za krajinu bez výskytu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Euwallacea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fornicatus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sensu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lato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v súlade s príslušnými medzinárodnými normami pre rastlinolekárske opatrenia,</a:t>
                      </a:r>
                      <a:endParaRPr lang="sk-SK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alebo</a:t>
                      </a:r>
                      <a:endParaRPr lang="sk-SK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b)  má pôvod v oblasti, ktorú národná organizácia na ochranu rastlín v krajine pôvodu v súlade s príslušnými medzinárodnými normami pre rastlinolekárske opatrenia zriadila ako oblasť bez výskytu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Euwallacea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fornicatus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sensu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lato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Názov oblasti sa musí uviesť v rastlinolekárskom osvedčení</a:t>
                      </a:r>
                      <a:endParaRPr lang="sk-SK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alebo</a:t>
                      </a:r>
                      <a:endParaRPr lang="sk-SK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c)  sa podrobilo primeranému tepelnému ošetreniu, pri ktorom bola dosiahnutá minimálna teplota 56 °C počas minimálne 30 nepretržitých minút, aby sa zabezpečilo, že sú bez výskytu 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Euwallacea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fornicatus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sensu</a:t>
                      </a:r>
                      <a:r>
                        <a:rPr lang="sk-SK" sz="800" i="1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800" i="1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lato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a to v celom profile dreva, čo sa má uviesť v rastlinolekárskom osvedčení,</a:t>
                      </a:r>
                      <a:endParaRPr lang="sk-SK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alebo</a:t>
                      </a:r>
                      <a:endParaRPr lang="sk-SK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d)  sa podrobilo komorovému sušeniu, ktorým sa podľa programu s primeraným vymedzením času a teploty ošetrenia dosiahla vlhkosť menšia ako 20 % vyjadrená ako percento zo sušiny a ktoré je zaznamenané značkou „</a:t>
                      </a:r>
                      <a:r>
                        <a:rPr lang="sk-SK" sz="800" dirty="0" err="1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Kiln-dried</a:t>
                      </a:r>
                      <a:r>
                        <a:rPr lang="sk-SK" sz="800" dirty="0">
                          <a:solidFill>
                            <a:srgbClr val="000000"/>
                          </a:solidFill>
                          <a:effectLst/>
                          <a:latin typeface="inheri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 alebo „K.D.“ alebo inou medzinárodne uznávanou značkou umiestnenou na dreve alebo na akomkoľvek obale v súlade s bežnou praxou.</a:t>
                      </a:r>
                      <a:endParaRPr lang="sk-SK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2922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0BEA-1DAA-43F3-B40D-AAA4248AC9A3}" type="datetime1">
              <a:rPr lang="sk-SK" smtClean="0"/>
              <a:t>5. 12. 2023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21</a:t>
            </a:fld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685800" y="376793"/>
            <a:ext cx="983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NOVÝ CHEDPP so správnymi KN kódmi – </a:t>
            </a:r>
            <a:r>
              <a:rPr lang="sk-SK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Nariadenie (EÚ) 2019/2072 konsolidovaná verzia </a:t>
            </a:r>
            <a:endParaRPr lang="sk-SK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012" y="803557"/>
            <a:ext cx="4648849" cy="5734850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39" y="995946"/>
            <a:ext cx="6839713" cy="535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1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0BEA-1DAA-43F3-B40D-AAA4248AC9A3}" type="datetime1">
              <a:rPr lang="sk-SK" smtClean="0"/>
              <a:t>5. 12. 2023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22</a:t>
            </a:fld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718185" y="381000"/>
            <a:ext cx="10102443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DOVOZCA SUDOK S.R.O. NIE JE NAHRATÝ V TRACES NT, ANI REGISTROVANÝ NPPO (ÚKSÚP) </a:t>
            </a:r>
            <a:r>
              <a:rPr lang="sk-SK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sk-SK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 platné a uvedené registračné číslo</a:t>
            </a:r>
          </a:p>
          <a:p>
            <a:endParaRPr lang="sk-SK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sk-SK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potrebné </a:t>
            </a:r>
            <a:r>
              <a:rPr lang="sk-SK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informovať dovozcu</a:t>
            </a:r>
            <a:r>
              <a:rPr lang="sk-SK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aby kontaktoval ÚKSÚP a požiadal o registráciu profesionálneho prevádzkovateľa s rastlinami, rastlinnými produktmi a iným predmetmi, alebo </a:t>
            </a:r>
            <a:r>
              <a:rPr lang="sk-SK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kontaktovať priamo OOR</a:t>
            </a:r>
            <a:r>
              <a:rPr lang="sk-SK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aby sme sa spojili s dovozcom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sk-SK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Informácie na snímke č. 6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sk-SK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Registráciou ÚSKÚP pridelí dovozcovi registračné číslo a upraví údaje v TRACES NT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sk-SK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Profesionálneho prevádzkovateľa bude možné vybrať do kolónky I.6 Príjemca/Dovozca a kolónky I.7. Miesto určenia </a:t>
            </a:r>
            <a:r>
              <a:rPr lang="sk-SK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prevádzkovateľom zodpovedným za zásielku</a:t>
            </a:r>
          </a:p>
          <a:p>
            <a:pPr marL="800100" lvl="1" indent="-342900" algn="just">
              <a:buFont typeface="+mj-lt"/>
              <a:buAutoNum type="arabicPeriod"/>
            </a:pPr>
            <a:endParaRPr lang="sk-SK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sk-SK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 kódy </a:t>
            </a:r>
            <a:r>
              <a:rPr lang="sk-SK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 správne</a:t>
            </a:r>
            <a:r>
              <a:rPr lang="sk-SK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podľa FC (CMR)</a:t>
            </a:r>
          </a:p>
          <a:p>
            <a:pPr marL="800100" lvl="1" indent="-342900" algn="just">
              <a:buFont typeface="+mj-lt"/>
              <a:buAutoNum type="arabicPeriod"/>
            </a:pPr>
            <a:endParaRPr lang="sk-SK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sk-SK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Takto je CHEDPP </a:t>
            </a:r>
            <a:r>
              <a:rPr lang="sk-SK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riadne vyplnený</a:t>
            </a:r>
          </a:p>
          <a:p>
            <a:pPr lvl="1" algn="just"/>
            <a:r>
              <a:rPr lang="sk-SK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v súlade s platnou legislatívou</a:t>
            </a:r>
            <a:r>
              <a:rPr lang="sk-SK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a môže </a:t>
            </a:r>
          </a:p>
          <a:p>
            <a:pPr lvl="1" algn="just"/>
            <a:r>
              <a:rPr lang="sk-SK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byť odoslaný na rozhodnutie príslušnej </a:t>
            </a:r>
          </a:p>
          <a:p>
            <a:pPr lvl="1" algn="just"/>
            <a:r>
              <a:rPr lang="sk-SK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hraničnej kontrolnej stanici </a:t>
            </a:r>
          </a:p>
          <a:p>
            <a:pPr lvl="1" algn="just"/>
            <a:r>
              <a:rPr lang="sk-SK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na rozhodnutie</a:t>
            </a:r>
          </a:p>
          <a:p>
            <a:pPr lvl="1" algn="just"/>
            <a:endParaRPr lang="sk-SK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sk-SK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sk-SK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sk-SK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VN KOM (EÚ) 2019/1715, článok 40,</a:t>
            </a:r>
          </a:p>
          <a:p>
            <a:pPr lvl="1"/>
            <a:r>
              <a:rPr lang="sk-SK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odstavec 2, písmeno b), bod i)   </a:t>
            </a:r>
          </a:p>
          <a:p>
            <a:pPr lvl="1"/>
            <a:endParaRPr lang="sk-SK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sk-SK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k-SK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Šípka doprava 1"/>
          <p:cNvSpPr/>
          <p:nvPr/>
        </p:nvSpPr>
        <p:spPr>
          <a:xfrm>
            <a:off x="251670" y="662235"/>
            <a:ext cx="434130" cy="16778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624" y="3230259"/>
            <a:ext cx="6399276" cy="358679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18056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jablká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0BEA-1DAA-43F3-B40D-AAA4248AC9A3}" type="datetime1">
              <a:rPr lang="sk-SK" smtClean="0"/>
              <a:t>5. 12. 2023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23</a:t>
            </a:fld>
            <a:endParaRPr lang="sk-SK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560" y="564415"/>
            <a:ext cx="5342183" cy="5971498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D85AB279-43AF-900F-6A91-59AA3652AA8F}"/>
              </a:ext>
            </a:extLst>
          </p:cNvPr>
          <p:cNvGrpSpPr/>
          <p:nvPr/>
        </p:nvGrpSpPr>
        <p:grpSpPr>
          <a:xfrm>
            <a:off x="304799" y="563562"/>
            <a:ext cx="5905547" cy="5609720"/>
            <a:chOff x="304799" y="563562"/>
            <a:chExt cx="5905547" cy="5609720"/>
          </a:xfrm>
        </p:grpSpPr>
        <p:pic>
          <p:nvPicPr>
            <p:cNvPr id="7" name="Obrázok 6"/>
            <p:cNvPicPr>
              <a:picLocks noChangeAspect="1"/>
            </p:cNvPicPr>
            <p:nvPr/>
          </p:nvPicPr>
          <p:blipFill rotWithShape="1">
            <a:blip r:embed="rId3"/>
            <a:srcRect l="2865"/>
            <a:stretch/>
          </p:blipFill>
          <p:spPr>
            <a:xfrm>
              <a:off x="304799" y="563562"/>
              <a:ext cx="5905547" cy="5609720"/>
            </a:xfrm>
            <a:prstGeom prst="rect">
              <a:avLst/>
            </a:prstGeom>
          </p:spPr>
        </p:pic>
        <p:sp>
          <p:nvSpPr>
            <p:cNvPr id="3" name="Obdĺžnik 2">
              <a:extLst>
                <a:ext uri="{FF2B5EF4-FFF2-40B4-BE49-F238E27FC236}">
                  <a16:creationId xmlns:a16="http://schemas.microsoft.com/office/drawing/2014/main" id="{33572B0D-4933-FD62-3C5A-59DD17C5CCB9}"/>
                </a:ext>
              </a:extLst>
            </p:cNvPr>
            <p:cNvSpPr/>
            <p:nvPr/>
          </p:nvSpPr>
          <p:spPr>
            <a:xfrm>
              <a:off x="416560" y="2509520"/>
              <a:ext cx="2794000" cy="9194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BlokTextu 10">
            <a:extLst>
              <a:ext uri="{FF2B5EF4-FFF2-40B4-BE49-F238E27FC236}">
                <a16:creationId xmlns:a16="http://schemas.microsoft.com/office/drawing/2014/main" id="{D9AD6CED-5787-4679-CE67-B77EE6A4B662}"/>
              </a:ext>
            </a:extLst>
          </p:cNvPr>
          <p:cNvSpPr txBox="1"/>
          <p:nvPr/>
        </p:nvSpPr>
        <p:spPr>
          <a:xfrm>
            <a:off x="6512560" y="4679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CHEDPP.SK.2023.00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21805</a:t>
            </a:r>
            <a:endParaRPr lang="en-GB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15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5D4EC63-6FC0-38E3-E090-2F12C485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0BEA-1DAA-43F3-B40D-AAA4248AC9A3}" type="datetime1">
              <a:rPr lang="sk-SK" smtClean="0"/>
              <a:t>5. 12. 2023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71E4A7A-3792-0708-114D-BA475A99C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7755A04-E264-44D8-1B31-CCB9F0A3D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24</a:t>
            </a:fld>
            <a:endParaRPr lang="sk-SK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2E3986D-3410-2BFA-E533-46CEEF984D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804431" y="-43587"/>
            <a:ext cx="8610600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none" baseline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sk-SK" sz="3200" b="1" dirty="0">
                <a:solidFill>
                  <a:srgbClr val="FF0000"/>
                </a:solidFill>
              </a:rPr>
              <a:t>CHEDPP.SK.2023.00</a:t>
            </a:r>
            <a:r>
              <a:rPr lang="en-GB" sz="3200" b="1" dirty="0">
                <a:solidFill>
                  <a:srgbClr val="FF0000"/>
                </a:solidFill>
              </a:rPr>
              <a:t>21805</a:t>
            </a:r>
            <a:r>
              <a:rPr lang="sk-SK" sz="3200" b="1" dirty="0"/>
              <a:t/>
            </a:r>
            <a:br>
              <a:rPr lang="sk-SK" sz="3200" b="1" dirty="0"/>
            </a:br>
            <a:endParaRPr lang="sk-SK" dirty="0"/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C4A094A8-E657-1ECA-5BE7-535E766E112C}"/>
              </a:ext>
            </a:extLst>
          </p:cNvPr>
          <p:cNvGrpSpPr/>
          <p:nvPr/>
        </p:nvGrpSpPr>
        <p:grpSpPr>
          <a:xfrm>
            <a:off x="685800" y="495118"/>
            <a:ext cx="10767087" cy="2285769"/>
            <a:chOff x="1424913" y="1736220"/>
            <a:chExt cx="10767087" cy="2285769"/>
          </a:xfrm>
        </p:grpSpPr>
        <p:graphicFrame>
          <p:nvGraphicFramePr>
            <p:cNvPr id="8" name="Objekt 7">
              <a:extLst>
                <a:ext uri="{FF2B5EF4-FFF2-40B4-BE49-F238E27FC236}">
                  <a16:creationId xmlns:a16="http://schemas.microsoft.com/office/drawing/2014/main" id="{B8745735-4F24-284B-DC89-F1DFB4BCA9A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1479844"/>
                </p:ext>
              </p:extLst>
            </p:nvPr>
          </p:nvGraphicFramePr>
          <p:xfrm>
            <a:off x="1424913" y="2224502"/>
            <a:ext cx="1272846" cy="1797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Acrobat Document" r:id="rId3" imgW="5676567" imgH="8020037" progId="Acrobat.Document.DC">
                    <p:embed/>
                  </p:oleObj>
                </mc:Choice>
                <mc:Fallback>
                  <p:oleObj name="Acrobat Document" r:id="rId3" imgW="5676567" imgH="8020037" progId="Acrobat.Document.DC">
                    <p:embed/>
                    <p:pic>
                      <p:nvPicPr>
                        <p:cNvPr id="8" name="Objekt 7">
                          <a:extLst>
                            <a:ext uri="{FF2B5EF4-FFF2-40B4-BE49-F238E27FC236}">
                              <a16:creationId xmlns:a16="http://schemas.microsoft.com/office/drawing/2014/main" id="{B8745735-4F24-284B-DC89-F1DFB4BCA9A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424913" y="2224502"/>
                          <a:ext cx="1272846" cy="17974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" name="Rovná spojnica 9">
              <a:extLst>
                <a:ext uri="{FF2B5EF4-FFF2-40B4-BE49-F238E27FC236}">
                  <a16:creationId xmlns:a16="http://schemas.microsoft.com/office/drawing/2014/main" id="{4580486A-2178-1900-A595-E96026272A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5123" y="2665647"/>
              <a:ext cx="466271" cy="40826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Rovná spojnica 11">
              <a:extLst>
                <a:ext uri="{FF2B5EF4-FFF2-40B4-BE49-F238E27FC236}">
                  <a16:creationId xmlns:a16="http://schemas.microsoft.com/office/drawing/2014/main" id="{977ECC84-8B8C-5E09-2584-35968DD01F2F}"/>
                </a:ext>
              </a:extLst>
            </p:cNvPr>
            <p:cNvCxnSpPr>
              <a:cxnSpLocks/>
            </p:cNvCxnSpPr>
            <p:nvPr/>
          </p:nvCxnSpPr>
          <p:spPr>
            <a:xfrm>
              <a:off x="2945123" y="3214847"/>
              <a:ext cx="586852" cy="22078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16" name="Obrázok 15">
              <a:extLst>
                <a:ext uri="{FF2B5EF4-FFF2-40B4-BE49-F238E27FC236}">
                  <a16:creationId xmlns:a16="http://schemas.microsoft.com/office/drawing/2014/main" id="{AFB3441D-0D72-6549-5859-AC2DBF50B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80654" y="1736220"/>
              <a:ext cx="8611346" cy="1699407"/>
            </a:xfrm>
            <a:prstGeom prst="rect">
              <a:avLst/>
            </a:prstGeom>
          </p:spPr>
        </p:pic>
      </p:grpSp>
      <p:grpSp>
        <p:nvGrpSpPr>
          <p:cNvPr id="33" name="Skupina 32">
            <a:extLst>
              <a:ext uri="{FF2B5EF4-FFF2-40B4-BE49-F238E27FC236}">
                <a16:creationId xmlns:a16="http://schemas.microsoft.com/office/drawing/2014/main" id="{50B298E9-6DB0-6B0F-6A7C-556FCFA0FACA}"/>
              </a:ext>
            </a:extLst>
          </p:cNvPr>
          <p:cNvGrpSpPr/>
          <p:nvPr/>
        </p:nvGrpSpPr>
        <p:grpSpPr>
          <a:xfrm>
            <a:off x="2207506" y="2374533"/>
            <a:ext cx="9456295" cy="1626278"/>
            <a:chOff x="2398425" y="2514527"/>
            <a:chExt cx="9456295" cy="1626278"/>
          </a:xfrm>
        </p:grpSpPr>
        <p:pic>
          <p:nvPicPr>
            <p:cNvPr id="27" name="Obrázok 26">
              <a:extLst>
                <a:ext uri="{FF2B5EF4-FFF2-40B4-BE49-F238E27FC236}">
                  <a16:creationId xmlns:a16="http://schemas.microsoft.com/office/drawing/2014/main" id="{F1DE78F1-0211-5C75-9AE2-CBBF037E5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98425" y="2514527"/>
              <a:ext cx="9456295" cy="162627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cxnSp>
          <p:nvCxnSpPr>
            <p:cNvPr id="29" name="Rovná spojnica 28">
              <a:extLst>
                <a:ext uri="{FF2B5EF4-FFF2-40B4-BE49-F238E27FC236}">
                  <a16:creationId xmlns:a16="http://schemas.microsoft.com/office/drawing/2014/main" id="{925DDF1D-E58B-836B-C2C4-D8DCA0C69247}"/>
                </a:ext>
              </a:extLst>
            </p:cNvPr>
            <p:cNvCxnSpPr/>
            <p:nvPr/>
          </p:nvCxnSpPr>
          <p:spPr>
            <a:xfrm>
              <a:off x="2794295" y="4064003"/>
              <a:ext cx="112075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ovná spojnica 29">
              <a:extLst>
                <a:ext uri="{FF2B5EF4-FFF2-40B4-BE49-F238E27FC236}">
                  <a16:creationId xmlns:a16="http://schemas.microsoft.com/office/drawing/2014/main" id="{2441DF78-8D9E-C0C2-203B-DD9F2A1A1477}"/>
                </a:ext>
              </a:extLst>
            </p:cNvPr>
            <p:cNvCxnSpPr>
              <a:cxnSpLocks/>
            </p:cNvCxnSpPr>
            <p:nvPr/>
          </p:nvCxnSpPr>
          <p:spPr>
            <a:xfrm>
              <a:off x="7364077" y="4063512"/>
              <a:ext cx="142555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Obrázok 34">
            <a:extLst>
              <a:ext uri="{FF2B5EF4-FFF2-40B4-BE49-F238E27FC236}">
                <a16:creationId xmlns:a16="http://schemas.microsoft.com/office/drawing/2014/main" id="{F4011FB9-8E9C-85EE-0623-4EFB61E230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918" y="4846427"/>
            <a:ext cx="5140157" cy="1828090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pic>
        <p:nvPicPr>
          <p:cNvPr id="37" name="Obrázok 36">
            <a:extLst>
              <a:ext uri="{FF2B5EF4-FFF2-40B4-BE49-F238E27FC236}">
                <a16:creationId xmlns:a16="http://schemas.microsoft.com/office/drawing/2014/main" id="{63B60CF8-B7FC-029C-5B4F-75E357E13F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3158" y="4173114"/>
            <a:ext cx="4679666" cy="2547856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38" name="BlokTextu 37">
            <a:extLst>
              <a:ext uri="{FF2B5EF4-FFF2-40B4-BE49-F238E27FC236}">
                <a16:creationId xmlns:a16="http://schemas.microsoft.com/office/drawing/2014/main" id="{3D06A268-5197-F17D-2B03-FA424760F729}"/>
              </a:ext>
            </a:extLst>
          </p:cNvPr>
          <p:cNvSpPr txBox="1"/>
          <p:nvPr/>
        </p:nvSpPr>
        <p:spPr>
          <a:xfrm>
            <a:off x="1343439" y="4150904"/>
            <a:ext cx="4102768" cy="523220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Vytvorený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NOVÝ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prevádzkovateľ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273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0BEA-1DAA-43F3-B40D-AAA4248AC9A3}" type="datetime1">
              <a:rPr lang="sk-SK" smtClean="0"/>
              <a:t>5. 12. 2023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25</a:t>
            </a:fld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56" y="124791"/>
            <a:ext cx="5922332" cy="6619988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115" y="124791"/>
            <a:ext cx="5850710" cy="646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0BEA-1DAA-43F3-B40D-AAA4248AC9A3}" type="datetime1">
              <a:rPr lang="sk-SK" smtClean="0"/>
              <a:t>5. 12. 2023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26</a:t>
            </a:fld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24" y="392363"/>
            <a:ext cx="7373379" cy="596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9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564896" y="-372151"/>
            <a:ext cx="11204196" cy="1293028"/>
          </a:xfrm>
        </p:spPr>
        <p:txBody>
          <a:bodyPr>
            <a:normAutofit/>
          </a:bodyPr>
          <a:lstStyle/>
          <a:p>
            <a:r>
              <a:rPr lang="sk-SK" sz="3200" dirty="0" smtClean="0"/>
              <a:t>Príklad </a:t>
            </a:r>
            <a:r>
              <a:rPr lang="sk-SK" sz="3200" dirty="0"/>
              <a:t>nahratia profesionálnych prevádzkovateľov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0BEA-1DAA-43F3-B40D-AAA4248AC9A3}" type="datetime1">
              <a:rPr lang="sk-SK" smtClean="0"/>
              <a:t>5. 12. 2023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27</a:t>
            </a:fld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00" y="528821"/>
            <a:ext cx="5766313" cy="310928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969" y="528821"/>
            <a:ext cx="4709729" cy="309652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724" y="3785929"/>
            <a:ext cx="5785978" cy="274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8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28875" y="421942"/>
            <a:ext cx="8610600" cy="1293028"/>
          </a:xfrm>
        </p:spPr>
        <p:txBody>
          <a:bodyPr>
            <a:normAutofit/>
          </a:bodyPr>
          <a:lstStyle/>
          <a:p>
            <a:r>
              <a:rPr lang="sk-SK" sz="3600" dirty="0"/>
              <a:t>Nepresne vyplnené KN kódy k CHEDPP, dovozcovia, úpravy v systéme TRACES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0BEA-1DAA-43F3-B40D-AAA4248AC9A3}" type="datetime1">
              <a:rPr lang="sk-SK" smtClean="0"/>
              <a:t>5. 12. 2023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28</a:t>
            </a:fld>
            <a:endParaRPr lang="sk-SK"/>
          </a:p>
        </p:txBody>
      </p:sp>
      <p:sp>
        <p:nvSpPr>
          <p:cNvPr id="7" name="Šípka nadol 6"/>
          <p:cNvSpPr/>
          <p:nvPr/>
        </p:nvSpPr>
        <p:spPr>
          <a:xfrm>
            <a:off x="7025545" y="1579435"/>
            <a:ext cx="411575" cy="57548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528507" y="2429613"/>
            <a:ext cx="11053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FAKTURÁCIA</a:t>
            </a:r>
            <a:r>
              <a:rPr lang="sk-SK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úprav CHEDPP vykonaných inšpektormi HKS SK pre </a:t>
            </a:r>
          </a:p>
          <a:p>
            <a:pPr algn="ctr"/>
            <a:r>
              <a:rPr lang="sk-SK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špedičné spoločnosti, ktoré dané CHEDPP vytvárali </a:t>
            </a:r>
            <a:r>
              <a:rPr lang="sk-SK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sk-SK" sz="2800" b="1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januára 2024 </a:t>
            </a:r>
            <a:endParaRPr lang="sk-SK" sz="28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333375" y="2276395"/>
            <a:ext cx="11382375" cy="122880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12" name="Skupina 11"/>
          <p:cNvGrpSpPr/>
          <p:nvPr/>
        </p:nvGrpSpPr>
        <p:grpSpPr>
          <a:xfrm>
            <a:off x="5424184" y="4019165"/>
            <a:ext cx="6677631" cy="2701805"/>
            <a:chOff x="4485668" y="3799273"/>
            <a:chExt cx="6677631" cy="2701805"/>
          </a:xfrm>
        </p:grpSpPr>
        <p:pic>
          <p:nvPicPr>
            <p:cNvPr id="10" name="Obrázok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85668" y="3799273"/>
              <a:ext cx="6677631" cy="270180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9" name="Obdĺžnik 8"/>
            <p:cNvSpPr/>
            <p:nvPr/>
          </p:nvSpPr>
          <p:spPr>
            <a:xfrm>
              <a:off x="5162550" y="6073477"/>
              <a:ext cx="5181600" cy="355082"/>
            </a:xfrm>
            <a:prstGeom prst="rect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13" name="Obdĺžnik 12"/>
          <p:cNvSpPr/>
          <p:nvPr/>
        </p:nvSpPr>
        <p:spPr>
          <a:xfrm>
            <a:off x="638175" y="420216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Cenník ÚKSÚP          </a:t>
            </a:r>
          </a:p>
          <a:p>
            <a:r>
              <a:rPr lang="sk-SK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https://www.uksup.sk/cennik-vykonov</a:t>
            </a:r>
            <a:endParaRPr lang="sk-SK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k-SK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ktuálne platná verzia</a:t>
            </a:r>
            <a:endParaRPr lang="sk-SK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Zahnutá šípka doprava 13"/>
          <p:cNvSpPr/>
          <p:nvPr/>
        </p:nvSpPr>
        <p:spPr>
          <a:xfrm rot="18784455">
            <a:off x="4129340" y="5220373"/>
            <a:ext cx="512009" cy="1438972"/>
          </a:xfrm>
          <a:prstGeom prst="curvedRightArrow">
            <a:avLst>
              <a:gd name="adj1" fmla="val 25000"/>
              <a:gd name="adj2" fmla="val 4123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pic>
        <p:nvPicPr>
          <p:cNvPr id="3074" name="Picture 2" descr="Silikónová forma na pečenie na oriešky – zvýšený obsah prchavých látok –  RÚVZ Rožňav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41" y="220764"/>
            <a:ext cx="3043743" cy="171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2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09818" y="2850356"/>
            <a:ext cx="8610600" cy="1293028"/>
          </a:xfrm>
        </p:spPr>
        <p:txBody>
          <a:bodyPr/>
          <a:lstStyle/>
          <a:p>
            <a:pPr algn="ctr"/>
            <a:r>
              <a:rPr lang="sk-SK" dirty="0"/>
              <a:t>Ďakujeme za pozornosť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2DD0A-9025-40AF-84E4-5A7274122D48}" type="datetime1">
              <a:rPr lang="sk-SK" smtClean="0"/>
              <a:t>5. 12. 2023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29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6196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78939" y="-132341"/>
            <a:ext cx="8610600" cy="1293028"/>
          </a:xfrm>
        </p:spPr>
        <p:txBody>
          <a:bodyPr/>
          <a:lstStyle/>
          <a:p>
            <a:pPr algn="ctr"/>
            <a:r>
              <a:rPr lang="sk-SK" b="1" dirty="0"/>
              <a:t>Legislatíva EÚ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0BEA-1DAA-43F3-B40D-AAA4248AC9A3}" type="datetime1">
              <a:rPr lang="sk-SK" smtClean="0"/>
              <a:t>5. 12. 2023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www.uksup.sk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3</a:t>
            </a:fld>
            <a:endParaRPr lang="sk-SK"/>
          </a:p>
        </p:txBody>
      </p:sp>
      <p:sp>
        <p:nvSpPr>
          <p:cNvPr id="7" name="Zástupný objekt pre obsah 2"/>
          <p:cNvSpPr>
            <a:spLocks noGrp="1"/>
          </p:cNvSpPr>
          <p:nvPr>
            <p:ph idx="1"/>
          </p:nvPr>
        </p:nvSpPr>
        <p:spPr>
          <a:xfrm>
            <a:off x="308610" y="960437"/>
            <a:ext cx="11362690" cy="5550087"/>
          </a:xfrm>
        </p:spPr>
        <p:txBody>
          <a:bodyPr>
            <a:normAutofit/>
          </a:bodyPr>
          <a:lstStyle/>
          <a:p>
            <a:r>
              <a:rPr lang="sk-SK" sz="1800" b="1" dirty="0">
                <a:solidFill>
                  <a:schemeClr val="accent6"/>
                </a:solidFill>
                <a:hlinkClick r:id="rId2"/>
              </a:rPr>
              <a:t>Nariadenie Európskeho parlamentu a Rady (EÚ) 2016/2031 o zdraví rastlín </a:t>
            </a:r>
            <a:endParaRPr lang="sk-SK" sz="1800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sk-SK" sz="1800" b="1" dirty="0"/>
              <a:t>    Úradný register profesionálnych prevádzkovateľov - </a:t>
            </a:r>
            <a:r>
              <a:rPr lang="pl-PL" sz="1800" b="1" dirty="0"/>
              <a:t>článok 65</a:t>
            </a:r>
            <a:endParaRPr lang="pl-PL" sz="1800" b="1" dirty="0">
              <a:hlinkClick r:id="rId3"/>
            </a:endParaRPr>
          </a:p>
          <a:p>
            <a:r>
              <a:rPr lang="pl-PL" sz="1800" b="1" dirty="0">
                <a:solidFill>
                  <a:schemeClr val="accent6"/>
                </a:solidFill>
                <a:hlinkClick r:id="rId3"/>
              </a:rPr>
              <a:t>Nariadenie Európskeho parlamentu a Rady (EÚ) 2017/625 o úradných kontrolách </a:t>
            </a:r>
            <a:endParaRPr lang="pl-PL" sz="1800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pl-PL" sz="1800" b="1" dirty="0">
                <a:solidFill>
                  <a:schemeClr val="accent6"/>
                </a:solidFill>
              </a:rPr>
              <a:t>   </a:t>
            </a:r>
            <a:r>
              <a:rPr lang="pl-PL" sz="1800" b="1" dirty="0"/>
              <a:t>Povinnosti profesionálnych prevádzkovateľov – článok 15</a:t>
            </a:r>
            <a:endParaRPr lang="sk-SK" sz="1800" b="1" dirty="0"/>
          </a:p>
          <a:p>
            <a:pPr marL="0" indent="0">
              <a:buNone/>
            </a:pPr>
            <a:r>
              <a:rPr lang="sk-SK" sz="1800" b="1" dirty="0">
                <a:solidFill>
                  <a:schemeClr val="accent6"/>
                </a:solidFill>
              </a:rPr>
              <a:t>   </a:t>
            </a:r>
            <a:r>
              <a:rPr lang="sk-SK" sz="1800" b="1" dirty="0"/>
              <a:t>Úradné kontroly – článok 43, </a:t>
            </a:r>
            <a:r>
              <a:rPr lang="sk-SK" sz="1800" b="1" u="sng" dirty="0"/>
              <a:t>článok 47 – rastliny, rastlinné produkty a iné predmety</a:t>
            </a:r>
            <a:endParaRPr lang="sk-SK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sz="1800" b="1" dirty="0"/>
              <a:t>   Používanie jednotného vstupného zdravotného dokladu prevádzkovateľom a príslušnými orgánmi – článok 56</a:t>
            </a:r>
          </a:p>
          <a:p>
            <a:r>
              <a:rPr lang="sk-SK" sz="1800" b="1" dirty="0">
                <a:solidFill>
                  <a:srgbClr val="FF0000"/>
                </a:solidFill>
              </a:rPr>
              <a:t>aktuálne platný cenník ÚKSÚP</a:t>
            </a:r>
            <a:endParaRPr lang="sk-SK" sz="1800" b="1" dirty="0"/>
          </a:p>
          <a:p>
            <a:r>
              <a:rPr lang="sk-SK" sz="1800" b="1" dirty="0">
                <a:solidFill>
                  <a:srgbClr val="C00000"/>
                </a:solidFill>
                <a:hlinkClick r:id="rId4"/>
              </a:rPr>
              <a:t>Vykonávacie nariadenie KOM (EÚ) 2019/1715 o IMSOC</a:t>
            </a:r>
            <a:endParaRPr lang="sk-SK" sz="1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k-SK" sz="1800" b="1" dirty="0"/>
              <a:t>    Formát jednotného vstupného zdravotného dokladu a pokyny na jeho predkladanie a používanie – článok 40 </a:t>
            </a:r>
          </a:p>
          <a:p>
            <a:pPr marL="0" indent="0">
              <a:buNone/>
            </a:pPr>
            <a:endParaRPr lang="sk-SK" b="1" dirty="0"/>
          </a:p>
          <a:p>
            <a:pPr algn="just"/>
            <a:r>
              <a:rPr lang="sk-SK" sz="1800" b="1" dirty="0">
                <a:solidFill>
                  <a:srgbClr val="C00000"/>
                </a:solidFill>
                <a:hlinkClick r:id="rId5"/>
              </a:rPr>
              <a:t>Nariadenie (EÚ) 2019/2072 - ochranné opatrenia proti škodcom rastlín</a:t>
            </a:r>
            <a:endParaRPr lang="sk-SK" sz="1800" b="1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sk-SK" sz="1800" b="1" dirty="0"/>
              <a:t>   Zoznam rastlín, rastlinných produktov a iných predmetov, na ktoré </a:t>
            </a:r>
            <a:r>
              <a:rPr lang="sk-SK" sz="1800" b="1" dirty="0">
                <a:solidFill>
                  <a:srgbClr val="7030A0"/>
                </a:solidFill>
              </a:rPr>
              <a:t>sa vzťahujú rastlinolekárske osvedčenia</a:t>
            </a:r>
            <a:r>
              <a:rPr lang="sk-SK" sz="1800" b="1" dirty="0"/>
              <a:t>, </a:t>
            </a:r>
          </a:p>
          <a:p>
            <a:pPr marL="0" indent="0" algn="just">
              <a:buNone/>
            </a:pPr>
            <a:r>
              <a:rPr lang="sk-SK" sz="1800" b="1" dirty="0"/>
              <a:t>   a rastlín, rastlinných produktov a iných predmetov, v prípade ktorých sa </a:t>
            </a:r>
            <a:r>
              <a:rPr lang="sk-SK" sz="1800" b="1" dirty="0">
                <a:solidFill>
                  <a:srgbClr val="FFC000"/>
                </a:solidFill>
              </a:rPr>
              <a:t>takéto osvedčenia </a:t>
            </a:r>
            <a:r>
              <a:rPr lang="sk-SK" sz="1800" b="1" dirty="0"/>
              <a:t>na ich uvedenie na </a:t>
            </a:r>
          </a:p>
          <a:p>
            <a:pPr marL="0" indent="0" algn="just">
              <a:buNone/>
            </a:pPr>
            <a:r>
              <a:rPr lang="sk-SK" sz="1800" b="1" dirty="0"/>
              <a:t>   územie Únie </a:t>
            </a:r>
            <a:r>
              <a:rPr lang="sk-SK" sz="1800" b="1" dirty="0">
                <a:solidFill>
                  <a:srgbClr val="FFC000"/>
                </a:solidFill>
              </a:rPr>
              <a:t>nevyžadujú</a:t>
            </a:r>
            <a:r>
              <a:rPr lang="sk-SK" sz="1800" b="1" dirty="0"/>
              <a:t> PRÍLOHA XI, </a:t>
            </a:r>
            <a:r>
              <a:rPr lang="sk-SK" sz="1800" b="1" dirty="0">
                <a:solidFill>
                  <a:srgbClr val="7030A0"/>
                </a:solidFill>
              </a:rPr>
              <a:t>časť A</a:t>
            </a:r>
            <a:r>
              <a:rPr lang="sk-SK" sz="1800" b="1" dirty="0"/>
              <a:t>,</a:t>
            </a:r>
            <a:r>
              <a:rPr lang="sk-SK" sz="1800" b="1" dirty="0">
                <a:solidFill>
                  <a:srgbClr val="7030A0"/>
                </a:solidFill>
              </a:rPr>
              <a:t> časť B</a:t>
            </a:r>
            <a:r>
              <a:rPr lang="sk-SK" sz="1800" b="1" dirty="0"/>
              <a:t>, </a:t>
            </a:r>
            <a:r>
              <a:rPr lang="sk-SK" sz="1800" b="1" dirty="0">
                <a:solidFill>
                  <a:srgbClr val="FFC000"/>
                </a:solidFill>
              </a:rPr>
              <a:t>časť C</a:t>
            </a:r>
            <a:r>
              <a:rPr lang="sk-SK" sz="1800" b="1" dirty="0"/>
              <a:t> </a:t>
            </a: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6"/>
          <a:srcRect b="6961"/>
          <a:stretch/>
        </p:blipFill>
        <p:spPr>
          <a:xfrm>
            <a:off x="9824549" y="669362"/>
            <a:ext cx="1846751" cy="1128927"/>
          </a:xfrm>
          <a:prstGeom prst="rect">
            <a:avLst/>
          </a:prstGeom>
        </p:spPr>
      </p:pic>
      <p:grpSp>
        <p:nvGrpSpPr>
          <p:cNvPr id="10" name="Skupina 9"/>
          <p:cNvGrpSpPr/>
          <p:nvPr/>
        </p:nvGrpSpPr>
        <p:grpSpPr>
          <a:xfrm>
            <a:off x="590550" y="4277184"/>
            <a:ext cx="9690100" cy="439436"/>
            <a:chOff x="444500" y="4913437"/>
            <a:chExt cx="9690100" cy="555965"/>
          </a:xfrm>
        </p:grpSpPr>
        <p:sp>
          <p:nvSpPr>
            <p:cNvPr id="9" name="Obdĺžnik 8"/>
            <p:cNvSpPr/>
            <p:nvPr/>
          </p:nvSpPr>
          <p:spPr>
            <a:xfrm>
              <a:off x="444500" y="4915004"/>
              <a:ext cx="7120128" cy="5543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" name="BlokTextu 2"/>
            <p:cNvSpPr txBox="1"/>
            <p:nvPr/>
          </p:nvSpPr>
          <p:spPr>
            <a:xfrm>
              <a:off x="444500" y="4913437"/>
              <a:ext cx="969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Polia CHEDPP v TRACES NT a vysvetľujúce poznámky - </a:t>
              </a:r>
              <a:r>
                <a:rPr lang="sk-SK" b="1" u="sng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Príloha 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15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5528" y="355467"/>
            <a:ext cx="10820400" cy="1293028"/>
          </a:xfrm>
        </p:spPr>
        <p:txBody>
          <a:bodyPr>
            <a:normAutofit fontScale="90000"/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sk-SK" altLang="sk-SK" i="1" dirty="0">
                <a:solidFill>
                  <a:srgbClr val="000000"/>
                </a:solidFill>
              </a:rPr>
              <a:t>Článok 65</a:t>
            </a:r>
            <a:r>
              <a:rPr lang="sk-SK" altLang="sk-SK" sz="2000" dirty="0">
                <a:solidFill>
                  <a:schemeClr val="tx1"/>
                </a:solidFill>
              </a:rPr>
              <a:t/>
            </a:r>
            <a:br>
              <a:rPr lang="sk-SK" altLang="sk-SK" sz="2000" dirty="0">
                <a:solidFill>
                  <a:schemeClr val="tx1"/>
                </a:solidFill>
              </a:rPr>
            </a:br>
            <a:r>
              <a:rPr lang="sk-SK" altLang="sk-SK" b="1" dirty="0">
                <a:solidFill>
                  <a:srgbClr val="333333"/>
                </a:solidFill>
              </a:rPr>
              <a:t>Úradný register profesionálnych prevádzkovateľov</a:t>
            </a:r>
            <a:r>
              <a:rPr lang="sk-SK" altLang="sk-SK" dirty="0">
                <a:solidFill>
                  <a:schemeClr val="tx1"/>
                </a:solidFill>
              </a:rPr>
              <a:t/>
            </a:r>
            <a:br>
              <a:rPr lang="sk-SK" altLang="sk-SK" dirty="0">
                <a:solidFill>
                  <a:schemeClr val="tx1"/>
                </a:solidFill>
              </a:rPr>
            </a:br>
            <a:r>
              <a:rPr lang="sk-SK" altLang="sk-SK" sz="2000" dirty="0">
                <a:solidFill>
                  <a:schemeClr val="tx1"/>
                </a:solidFill>
              </a:rPr>
              <a:t/>
            </a:r>
            <a:br>
              <a:rPr lang="sk-SK" altLang="sk-SK" sz="2000" dirty="0">
                <a:solidFill>
                  <a:schemeClr val="tx1"/>
                </a:solidFill>
              </a:rPr>
            </a:br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0BEA-1DAA-43F3-B40D-AAA4248AC9A3}" type="datetime1">
              <a:rPr lang="sk-SK" smtClean="0"/>
              <a:t>5. 12. 2023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www.uksup.sk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4</a:t>
            </a:fld>
            <a:endParaRPr lang="sk-SK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09728" y="1265202"/>
            <a:ext cx="11972544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   Príslušný orgán vedie a aktualizuje register, ktorý obsahuje týchto profesionálnych prevádzkovateľov, ktorí pôsobia na území dotknutých členských štátov:</a:t>
            </a:r>
            <a:endParaRPr kumimoji="0" lang="sk-SK" altLang="sk-S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just">
              <a:lnSpc>
                <a:spcPct val="150000"/>
              </a:lnSpc>
            </a:pPr>
            <a:r>
              <a:rPr kumimoji="0" lang="sk-SK" altLang="sk-SK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Členské štáty môžu rozhodnúť o zaregistrovaní ďalších kategórií pestovateľov alebo iných profesionálnych prevádzkovateľov, ak na to odôvodňuje riziko spojené so škodcami, ktoré predstavujú nimi pestované rastliny alebo niektorá ďalšia z ich </a:t>
            </a:r>
            <a:r>
              <a:rPr lang="sk-SK" altLang="sk-SK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činností. </a:t>
            </a:r>
          </a:p>
          <a:p>
            <a:pPr lvl="0" algn="just">
              <a:lnSpc>
                <a:spcPct val="150000"/>
              </a:lnSpc>
            </a:pPr>
            <a:r>
              <a:rPr lang="sk-SK" altLang="sk-SK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 Príslušný orgán vedie a aktualizuje register, ktorý obsahuje týchto profesionálnych prevádzkovateľov, ktorí pôsobia na území dotknutých členských štátov:</a:t>
            </a:r>
          </a:p>
          <a:p>
            <a:pPr lvl="0" algn="just">
              <a:lnSpc>
                <a:spcPct val="150000"/>
              </a:lnSpc>
            </a:pPr>
            <a:r>
              <a:rPr lang="sk-SK" altLang="sk-SK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sk-SK" altLang="sk-SK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profesionálnych prevádzkovateľov, ktorí do Únie uvádzajú</a:t>
            </a:r>
            <a:r>
              <a:rPr lang="sk-SK" altLang="sk-SK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alebo v rámci Únie premiestňujú </a:t>
            </a:r>
            <a:r>
              <a:rPr lang="sk-SK" altLang="sk-SK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rastliny, rastlinné produkty a iné predmety, pre ktoré sa vyžaduje rastlinolekárske osvedčenie</a:t>
            </a:r>
            <a:r>
              <a:rPr lang="sk-SK" altLang="sk-SK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alebo rastlinný pas na základe vykonávacích aktov prijatých podľa článku 72 ods. 1, článku 73, článku 74 ods. 1, článku 79 ods. 1 a článku 80 ods. 1;</a:t>
            </a:r>
          </a:p>
          <a:p>
            <a:pPr lvl="0" algn="just">
              <a:lnSpc>
                <a:spcPct val="150000"/>
              </a:lnSpc>
            </a:pPr>
            <a:r>
              <a:rPr lang="sk-SK" altLang="sk-SK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profesionálnych prevádzkovateľov s oprávnením vydávať rastlinné pasy podľa článku 89;</a:t>
            </a:r>
          </a:p>
          <a:p>
            <a:pPr lvl="0" algn="just">
              <a:lnSpc>
                <a:spcPct val="150000"/>
              </a:lnSpc>
            </a:pPr>
            <a:r>
              <a:rPr lang="sk-SK" altLang="sk-SK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profesionálnych prevádzkovateľov, ktorí žiadajú príslušný orgán o vydanie osvedčení uvedených v článkoch 100, 101 a 102;</a:t>
            </a:r>
          </a:p>
          <a:p>
            <a:pPr lvl="0" algn="just">
              <a:lnSpc>
                <a:spcPct val="150000"/>
              </a:lnSpc>
            </a:pPr>
            <a:r>
              <a:rPr lang="sk-SK" altLang="sk-SK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profesionálnych prevádzkovateľov, ktorí sú oprávnení používať značky uvedené v článku 98, ktorí sú oprávnení vydávať osvedčenia uvedené v článku 99, ktorí poskytujú informácie v súlade s článkom 45 alebo 55, ktorí uvádzajú rastliny, rastlinné produkty alebo iné predmety do hraničných zón v súlade s článkom 46 ods. 1 alebo článkom 56 alebo vykonávajú činnosti týkajúce sa relevantných rastlín vo vymedzených oblastiach, pokiaľ títo prevádzkovatelia nie sú vedení v inom úradnom registri, ktorý je príslušným orgánom k dispozícii, a</a:t>
            </a:r>
          </a:p>
          <a:p>
            <a:pPr lvl="0" algn="just">
              <a:lnSpc>
                <a:spcPct val="150000"/>
              </a:lnSpc>
            </a:pPr>
            <a:r>
              <a:rPr lang="sk-SK" altLang="sk-SK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profesionálnych prevádzkovateľov okrem tých, ktorí sa uvádzajú v písmenách a) až d) tohto </a:t>
            </a:r>
            <a:r>
              <a:rPr lang="sk-SK" altLang="sk-SK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pododseku</a:t>
            </a:r>
            <a:r>
              <a:rPr lang="sk-SK" altLang="sk-SK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ak sa to vyžaduje vo vykonávacom akte prijatom podľa článku 28 ods. 1 a článku 30 ods. 1, článku 41 ods. 2, článku 49 ods. 1, článku 53 ods. 2 alebo článku 54 ods. 2.</a:t>
            </a:r>
            <a:endParaRPr kumimoji="0" lang="sk-SK" altLang="sk-S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9954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kupina 17"/>
          <p:cNvGrpSpPr/>
          <p:nvPr/>
        </p:nvGrpSpPr>
        <p:grpSpPr>
          <a:xfrm>
            <a:off x="685800" y="5048666"/>
            <a:ext cx="11106912" cy="1618044"/>
            <a:chOff x="685800" y="4709910"/>
            <a:chExt cx="11106912" cy="1618044"/>
          </a:xfrm>
        </p:grpSpPr>
        <p:sp>
          <p:nvSpPr>
            <p:cNvPr id="16" name="Obdĺžnik 15"/>
            <p:cNvSpPr/>
            <p:nvPr/>
          </p:nvSpPr>
          <p:spPr>
            <a:xfrm>
              <a:off x="685800" y="5212937"/>
              <a:ext cx="11106912" cy="1115017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4" name="Šípka nahor 13"/>
            <p:cNvSpPr/>
            <p:nvPr/>
          </p:nvSpPr>
          <p:spPr>
            <a:xfrm>
              <a:off x="10570464" y="4709910"/>
              <a:ext cx="560832" cy="503027"/>
            </a:xfrm>
            <a:prstGeom prst="up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8" name="Skupina 7"/>
          <p:cNvGrpSpPr>
            <a:grpSpLocks noChangeAspect="1"/>
          </p:cNvGrpSpPr>
          <p:nvPr/>
        </p:nvGrpSpPr>
        <p:grpSpPr>
          <a:xfrm>
            <a:off x="199450" y="2236180"/>
            <a:ext cx="5142143" cy="2596113"/>
            <a:chOff x="4818124" y="1973823"/>
            <a:chExt cx="7280151" cy="3675529"/>
          </a:xfrm>
        </p:grpSpPr>
        <p:pic>
          <p:nvPicPr>
            <p:cNvPr id="7" name="Obrázok 6"/>
            <p:cNvPicPr>
              <a:picLocks noChangeAspect="1"/>
            </p:cNvPicPr>
            <p:nvPr/>
          </p:nvPicPr>
          <p:blipFill rotWithShape="1">
            <a:blip r:embed="rId2"/>
            <a:srcRect l="34941" t="26799" r="19295" b="32108"/>
            <a:stretch/>
          </p:blipFill>
          <p:spPr bwMode="auto">
            <a:xfrm>
              <a:off x="4818124" y="1973823"/>
              <a:ext cx="7280151" cy="367552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9" name="Rovná spojnica 8"/>
            <p:cNvCxnSpPr/>
            <p:nvPr/>
          </p:nvCxnSpPr>
          <p:spPr>
            <a:xfrm>
              <a:off x="5117502" y="3548903"/>
              <a:ext cx="3268980" cy="1143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Rovná spojnica 9"/>
            <p:cNvCxnSpPr/>
            <p:nvPr/>
          </p:nvCxnSpPr>
          <p:spPr>
            <a:xfrm flipV="1">
              <a:off x="5715672" y="3731783"/>
              <a:ext cx="2670810" cy="381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5857" y="28402"/>
            <a:ext cx="10454640" cy="1293028"/>
          </a:xfrm>
        </p:spPr>
        <p:txBody>
          <a:bodyPr/>
          <a:lstStyle/>
          <a:p>
            <a:r>
              <a:rPr lang="sk-SK" b="1" dirty="0"/>
              <a:t>POVINNOSŤ REGISTRÁCIE DOVOZCOV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3409" y="578158"/>
            <a:ext cx="11413913" cy="573535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sk-SK" sz="2200" b="1" dirty="0"/>
          </a:p>
          <a:p>
            <a:pPr marL="457200" lvl="1" indent="0">
              <a:buNone/>
            </a:pPr>
            <a:r>
              <a:rPr lang="sk-SK" sz="2200" b="1" dirty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k-SK" sz="2200" b="1" dirty="0"/>
              <a:t>Článok 65 ods. 1 písm. a)</a:t>
            </a:r>
            <a:endParaRPr lang="sk-SK" b="1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0BEA-1DAA-43F3-B40D-AAA4248AC9A3}" type="datetime1">
              <a:rPr lang="sk-SK" smtClean="0"/>
              <a:t>5. 12. 2023</a:t>
            </a:fld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www.uksup.sk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5</a:t>
            </a:fld>
            <a:endParaRPr lang="sk-SK"/>
          </a:p>
        </p:txBody>
      </p:sp>
      <p:sp>
        <p:nvSpPr>
          <p:cNvPr id="15" name="BlokTextu 14"/>
          <p:cNvSpPr txBox="1"/>
          <p:nvPr/>
        </p:nvSpPr>
        <p:spPr>
          <a:xfrm>
            <a:off x="638366" y="5636353"/>
            <a:ext cx="11201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 zásielku sprevádza </a:t>
            </a:r>
            <a:r>
              <a:rPr lang="sk-SK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rastlinolekárske osvedčenie</a:t>
            </a:r>
            <a:r>
              <a:rPr lang="sk-SK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komodita sa nachádza </a:t>
            </a:r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sk-SK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kapitole XI. časti A / časti B</a:t>
            </a:r>
            <a:r>
              <a:rPr lang="sk-SK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Nariadenia (EÚ) 2019/2072</a:t>
            </a:r>
            <a:r>
              <a:rPr lang="sk-SK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ochranné opatrenia proti škodcom (</a:t>
            </a:r>
            <a:r>
              <a:rPr lang="sk-SK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konsolidované znenie</a:t>
            </a:r>
            <a:r>
              <a:rPr lang="sk-SK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profesionálny prevádzkovateľ v kolónke I.6. Príjemca / Dovozca CHEDPP - </a:t>
            </a:r>
            <a:r>
              <a:rPr lang="sk-SK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podlieha registrácii</a:t>
            </a:r>
          </a:p>
        </p:txBody>
      </p:sp>
      <p:sp>
        <p:nvSpPr>
          <p:cNvPr id="17" name="Obdĺžnik 16"/>
          <p:cNvSpPr/>
          <p:nvPr/>
        </p:nvSpPr>
        <p:spPr>
          <a:xfrm>
            <a:off x="5779723" y="983280"/>
            <a:ext cx="60387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Oficiálny vestník EÚ - </a:t>
            </a:r>
            <a:r>
              <a:rPr lang="sk-SK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Nariadenie (EÚ) 2019/2072 z 28. novembra 2019, ktorým sa stanovujú jednotné podmienky vykonávania nariadenia Európskeho parlamentu a Rady (EÚ) 2016/2031, pokiaľ ide o ochranné opatrenia proti škodcom rastlín, a ktorým sa zrušuje nariadenie Komisie (ES) č. 690/2008 a ktorým sa mení vykonávacie nariadenie Komisie (EÚ) 2018/2019</a:t>
            </a:r>
            <a:endParaRPr lang="sk-SK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Skupina 23"/>
          <p:cNvGrpSpPr/>
          <p:nvPr/>
        </p:nvGrpSpPr>
        <p:grpSpPr>
          <a:xfrm>
            <a:off x="5657034" y="2552939"/>
            <a:ext cx="6135678" cy="2467331"/>
            <a:chOff x="5657034" y="2676793"/>
            <a:chExt cx="5849166" cy="2343477"/>
          </a:xfrm>
        </p:grpSpPr>
        <p:pic>
          <p:nvPicPr>
            <p:cNvPr id="19" name="Obrázok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7034" y="2676793"/>
              <a:ext cx="5849166" cy="2343477"/>
            </a:xfrm>
            <a:prstGeom prst="rect">
              <a:avLst/>
            </a:prstGeom>
          </p:spPr>
        </p:pic>
        <p:cxnSp>
          <p:nvCxnSpPr>
            <p:cNvPr id="21" name="Rovná spojnica 20"/>
            <p:cNvCxnSpPr/>
            <p:nvPr/>
          </p:nvCxnSpPr>
          <p:spPr>
            <a:xfrm>
              <a:off x="7095744" y="3608832"/>
              <a:ext cx="1828800" cy="12192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610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ĺžnik 13"/>
          <p:cNvSpPr/>
          <p:nvPr/>
        </p:nvSpPr>
        <p:spPr>
          <a:xfrm>
            <a:off x="1062126" y="5055673"/>
            <a:ext cx="10285087" cy="9871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5857" y="4694"/>
            <a:ext cx="10454640" cy="1293028"/>
          </a:xfrm>
        </p:spPr>
        <p:txBody>
          <a:bodyPr/>
          <a:lstStyle/>
          <a:p>
            <a:r>
              <a:rPr lang="sk-SK" b="1" dirty="0"/>
              <a:t>POVINNOSŤ REGISTRÁCIE DOVOZCOV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262517" y="673069"/>
            <a:ext cx="11413913" cy="573535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sk-SK" sz="2200" b="1" dirty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0BEA-1DAA-43F3-B40D-AAA4248AC9A3}" type="datetime1">
              <a:rPr lang="sk-SK" smtClean="0"/>
              <a:t>5. 12. 2023</a:t>
            </a:fld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www.uksup.sk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6</a:t>
            </a:fld>
            <a:endParaRPr lang="sk-SK"/>
          </a:p>
        </p:txBody>
      </p:sp>
      <p:grpSp>
        <p:nvGrpSpPr>
          <p:cNvPr id="13" name="Skupina 12"/>
          <p:cNvGrpSpPr/>
          <p:nvPr/>
        </p:nvGrpSpPr>
        <p:grpSpPr>
          <a:xfrm>
            <a:off x="1062127" y="1003826"/>
            <a:ext cx="10412778" cy="4981474"/>
            <a:chOff x="7154071" y="-701594"/>
            <a:chExt cx="4816219" cy="5734900"/>
          </a:xfrm>
        </p:grpSpPr>
        <p:sp>
          <p:nvSpPr>
            <p:cNvPr id="12" name="Obdĺžnik 11"/>
            <p:cNvSpPr/>
            <p:nvPr/>
          </p:nvSpPr>
          <p:spPr>
            <a:xfrm>
              <a:off x="7246757" y="-701594"/>
              <a:ext cx="4723533" cy="1208519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1" name="BlokTextu 10"/>
            <p:cNvSpPr txBox="1"/>
            <p:nvPr/>
          </p:nvSpPr>
          <p:spPr>
            <a:xfrm>
              <a:off x="7154071" y="-565051"/>
              <a:ext cx="4757158" cy="5598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Odkaz na žiadosť o registráciu profesionálnych prevádzkovateľov   </a:t>
              </a:r>
            </a:p>
            <a:p>
              <a:pPr algn="ctr"/>
              <a:r>
                <a:rPr lang="sk-SK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sk-SK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všetky dôležité informácie</a:t>
              </a:r>
              <a:r>
                <a:rPr lang="sk-SK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endParaRPr lang="sk-SK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" action="ppaction://noaction"/>
                </a:rPr>
                <a:t>Žiadosť o registráciu profesionálneho  prevádzkovateľa</a:t>
              </a:r>
              <a:r>
                <a:rPr lang="sk-SK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- </a:t>
              </a:r>
              <a:r>
                <a:rPr lang="sk-SK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doc</a:t>
              </a:r>
              <a:r>
                <a:rPr lang="sk-SK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tlačivo na stiahnutie ; </a:t>
              </a:r>
              <a:r>
                <a:rPr lang="sk-SK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tlačivo na stiahnutie </a:t>
              </a:r>
              <a:r>
                <a:rPr lang="sk-SK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pdf</a:t>
              </a:r>
              <a:endParaRPr lang="sk-SK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3"/>
                </a:rPr>
                <a:t>Žiadosť o zmenu registrácie profesionálneho prevádzkovateľa</a:t>
              </a:r>
              <a:r>
                <a:rPr lang="sk-SK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 - </a:t>
              </a:r>
              <a:r>
                <a:rPr lang="sk-SK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doc</a:t>
              </a:r>
              <a:r>
                <a:rPr lang="sk-SK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tlačivo na stiahnutie ; </a:t>
              </a:r>
              <a:r>
                <a:rPr lang="sk-SK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4"/>
                </a:rPr>
                <a:t>tlačivo na stiahnutie </a:t>
              </a:r>
              <a:r>
                <a:rPr lang="sk-SK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4"/>
                </a:rPr>
                <a:t>pdf</a:t>
              </a:r>
              <a:endParaRPr lang="sk-SK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sk-SK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5"/>
                </a:rPr>
                <a:t>https://www.uksup.sk/oor-registracia-profesionalnych-prevadzkovatelov</a:t>
              </a:r>
              <a:r>
                <a:rPr lang="sk-SK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sk-SK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k-SK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Tel. č.: +421 2 59 88 02 46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sk-SK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E-mail: </a:t>
              </a:r>
              <a:r>
                <a:rPr lang="sk-SK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6"/>
                </a:rPr>
                <a:t>klara.medvedova@uksup.sk</a:t>
              </a:r>
              <a:r>
                <a:rPr lang="sk-SK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  <a:r>
                <a:rPr lang="sk-SK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sk-SK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7"/>
                </a:rPr>
                <a:t>silvia.peckova@uksup.sk</a:t>
              </a:r>
              <a:endParaRPr lang="sk-SK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sk-SK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</a:pPr>
              <a:endParaRPr lang="sk-SK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sk-SK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Súčinnosť zamestnancov špedičných spoločností, ktorí vytvárajú CHEDPP – prevádzkovateľ zodpovedný za zásielku (RFC)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16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objekt pre obsah 6"/>
          <p:cNvGraphicFramePr>
            <a:graphicFrameLocks noGrp="1"/>
          </p:cNvGraphicFramePr>
          <p:nvPr>
            <p:ph idx="1"/>
          </p:nvPr>
        </p:nvGraphicFramePr>
        <p:xfrm>
          <a:off x="685800" y="3931761"/>
          <a:ext cx="10820400" cy="548640"/>
        </p:xfrm>
        <a:graphic>
          <a:graphicData uri="http://schemas.openxmlformats.org/drawingml/2006/table">
            <a:tbl>
              <a:tblPr/>
              <a:tblGrid>
                <a:gridCol w="432816">
                  <a:extLst>
                    <a:ext uri="{9D8B030D-6E8A-4147-A177-3AD203B41FA5}">
                      <a16:colId xmlns:a16="http://schemas.microsoft.com/office/drawing/2014/main" val="294793339"/>
                    </a:ext>
                  </a:extLst>
                </a:gridCol>
                <a:gridCol w="10387584">
                  <a:extLst>
                    <a:ext uri="{9D8B030D-6E8A-4147-A177-3AD203B41FA5}">
                      <a16:colId xmlns:a16="http://schemas.microsoft.com/office/drawing/2014/main" val="23795958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sk-SK">
                          <a:effectLst/>
                          <a:latin typeface="inherit"/>
                        </a:rPr>
                        <a:t>a)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>
                          <a:effectLst/>
                          <a:latin typeface="inherit"/>
                        </a:rPr>
                        <a:t>k vybaveniu, dopravným prostriedkom, do priestorov a na iné miesta pod ich kontrolou, ako aj do ich okolia;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305142"/>
                  </a:ext>
                </a:extLst>
              </a:tr>
            </a:tbl>
          </a:graphicData>
        </a:graphic>
      </p:graphicFrame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0BEA-1DAA-43F3-B40D-AAA4248AC9A3}" type="datetime1">
              <a:rPr lang="sk-SK" smtClean="0"/>
              <a:t>5. 12. 2023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7</a:t>
            </a:fld>
            <a:endParaRPr lang="sk-SK"/>
          </a:p>
        </p:txBody>
      </p:sp>
      <p:graphicFrame>
        <p:nvGraphicFramePr>
          <p:cNvPr id="8" name="Tabuľka 7"/>
          <p:cNvGraphicFramePr>
            <a:graphicFrameLocks noGrp="1"/>
          </p:cNvGraphicFramePr>
          <p:nvPr/>
        </p:nvGraphicFramePr>
        <p:xfrm>
          <a:off x="685800" y="4068921"/>
          <a:ext cx="10820400" cy="274320"/>
        </p:xfrm>
        <a:graphic>
          <a:graphicData uri="http://schemas.openxmlformats.org/drawingml/2006/table">
            <a:tbl>
              <a:tblPr/>
              <a:tblGrid>
                <a:gridCol w="432816">
                  <a:extLst>
                    <a:ext uri="{9D8B030D-6E8A-4147-A177-3AD203B41FA5}">
                      <a16:colId xmlns:a16="http://schemas.microsoft.com/office/drawing/2014/main" val="1539883670"/>
                    </a:ext>
                  </a:extLst>
                </a:gridCol>
                <a:gridCol w="10387584">
                  <a:extLst>
                    <a:ext uri="{9D8B030D-6E8A-4147-A177-3AD203B41FA5}">
                      <a16:colId xmlns:a16="http://schemas.microsoft.com/office/drawing/2014/main" val="31080250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sk-SK">
                          <a:effectLst/>
                          <a:latin typeface="inherit"/>
                        </a:rPr>
                        <a:t>b)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>
                          <a:effectLst/>
                          <a:latin typeface="inherit"/>
                        </a:rPr>
                        <a:t>k svojim automatizovaným systémom riadenia informácií;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99211"/>
                  </a:ext>
                </a:extLst>
              </a:tr>
            </a:tbl>
          </a:graphicData>
        </a:graphic>
      </p:graphicFrame>
      <p:graphicFrame>
        <p:nvGraphicFramePr>
          <p:cNvPr id="9" name="Tabuľka 8"/>
          <p:cNvGraphicFramePr>
            <a:graphicFrameLocks noGrp="1"/>
          </p:cNvGraphicFramePr>
          <p:nvPr/>
        </p:nvGraphicFramePr>
        <p:xfrm>
          <a:off x="685800" y="4068921"/>
          <a:ext cx="10820400" cy="274320"/>
        </p:xfrm>
        <a:graphic>
          <a:graphicData uri="http://schemas.openxmlformats.org/drawingml/2006/table">
            <a:tbl>
              <a:tblPr/>
              <a:tblGrid>
                <a:gridCol w="432816">
                  <a:extLst>
                    <a:ext uri="{9D8B030D-6E8A-4147-A177-3AD203B41FA5}">
                      <a16:colId xmlns:a16="http://schemas.microsoft.com/office/drawing/2014/main" val="2503350670"/>
                    </a:ext>
                  </a:extLst>
                </a:gridCol>
                <a:gridCol w="10387584">
                  <a:extLst>
                    <a:ext uri="{9D8B030D-6E8A-4147-A177-3AD203B41FA5}">
                      <a16:colId xmlns:a16="http://schemas.microsoft.com/office/drawing/2014/main" val="21995834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sk-SK">
                          <a:effectLst/>
                          <a:latin typeface="inherit"/>
                        </a:rPr>
                        <a:t>c)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>
                          <a:effectLst/>
                          <a:latin typeface="inherit"/>
                        </a:rPr>
                        <a:t>k zvieratám a tovaru pod ich kontrolou;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750345"/>
                  </a:ext>
                </a:extLst>
              </a:tr>
            </a:tbl>
          </a:graphicData>
        </a:graphic>
      </p:graphicFrame>
      <p:graphicFrame>
        <p:nvGraphicFramePr>
          <p:cNvPr id="10" name="Tabuľka 9"/>
          <p:cNvGraphicFramePr>
            <a:graphicFrameLocks noGrp="1"/>
          </p:cNvGraphicFramePr>
          <p:nvPr/>
        </p:nvGraphicFramePr>
        <p:xfrm>
          <a:off x="685800" y="4068921"/>
          <a:ext cx="10820400" cy="274320"/>
        </p:xfrm>
        <a:graphic>
          <a:graphicData uri="http://schemas.openxmlformats.org/drawingml/2006/table">
            <a:tbl>
              <a:tblPr/>
              <a:tblGrid>
                <a:gridCol w="432816">
                  <a:extLst>
                    <a:ext uri="{9D8B030D-6E8A-4147-A177-3AD203B41FA5}">
                      <a16:colId xmlns:a16="http://schemas.microsoft.com/office/drawing/2014/main" val="4228242134"/>
                    </a:ext>
                  </a:extLst>
                </a:gridCol>
                <a:gridCol w="10387584">
                  <a:extLst>
                    <a:ext uri="{9D8B030D-6E8A-4147-A177-3AD203B41FA5}">
                      <a16:colId xmlns:a16="http://schemas.microsoft.com/office/drawing/2014/main" val="7625938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sk-SK">
                          <a:effectLst/>
                          <a:latin typeface="inherit"/>
                        </a:rPr>
                        <a:t>d)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>
                          <a:effectLst/>
                          <a:latin typeface="inherit"/>
                        </a:rPr>
                        <a:t>k svojim dokumentom a k iným relevantným informáciám.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841864"/>
                  </a:ext>
                </a:extLst>
              </a:tr>
            </a:tbl>
          </a:graphicData>
        </a:graphic>
      </p:graphicFrame>
      <p:graphicFrame>
        <p:nvGraphicFramePr>
          <p:cNvPr id="11" name="Tabuľka 10"/>
          <p:cNvGraphicFramePr>
            <a:graphicFrameLocks noGrp="1"/>
          </p:cNvGraphicFramePr>
          <p:nvPr/>
        </p:nvGraphicFramePr>
        <p:xfrm>
          <a:off x="685800" y="4068921"/>
          <a:ext cx="10820400" cy="274320"/>
        </p:xfrm>
        <a:graphic>
          <a:graphicData uri="http://schemas.openxmlformats.org/drawingml/2006/table">
            <a:tbl>
              <a:tblPr/>
              <a:tblGrid>
                <a:gridCol w="432816">
                  <a:extLst>
                    <a:ext uri="{9D8B030D-6E8A-4147-A177-3AD203B41FA5}">
                      <a16:colId xmlns:a16="http://schemas.microsoft.com/office/drawing/2014/main" val="1188426155"/>
                    </a:ext>
                  </a:extLst>
                </a:gridCol>
                <a:gridCol w="10387584">
                  <a:extLst>
                    <a:ext uri="{9D8B030D-6E8A-4147-A177-3AD203B41FA5}">
                      <a16:colId xmlns:a16="http://schemas.microsoft.com/office/drawing/2014/main" val="15193258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sk-SK">
                          <a:effectLst/>
                          <a:latin typeface="inherit"/>
                        </a:rPr>
                        <a:t>a)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>
                          <a:effectLst/>
                          <a:latin typeface="inherit"/>
                        </a:rPr>
                        <a:t>svoje meno a právnu formu 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070475"/>
                  </a:ext>
                </a:extLst>
              </a:tr>
            </a:tbl>
          </a:graphicData>
        </a:graphic>
      </p:graphicFrame>
      <p:graphicFrame>
        <p:nvGraphicFramePr>
          <p:cNvPr id="12" name="Tabuľka 11"/>
          <p:cNvGraphicFramePr>
            <a:graphicFrameLocks noGrp="1"/>
          </p:cNvGraphicFramePr>
          <p:nvPr/>
        </p:nvGraphicFramePr>
        <p:xfrm>
          <a:off x="685800" y="3931761"/>
          <a:ext cx="10820400" cy="548640"/>
        </p:xfrm>
        <a:graphic>
          <a:graphicData uri="http://schemas.openxmlformats.org/drawingml/2006/table">
            <a:tbl>
              <a:tblPr/>
              <a:tblGrid>
                <a:gridCol w="432816">
                  <a:extLst>
                    <a:ext uri="{9D8B030D-6E8A-4147-A177-3AD203B41FA5}">
                      <a16:colId xmlns:a16="http://schemas.microsoft.com/office/drawing/2014/main" val="556395896"/>
                    </a:ext>
                  </a:extLst>
                </a:gridCol>
                <a:gridCol w="10387584">
                  <a:extLst>
                    <a:ext uri="{9D8B030D-6E8A-4147-A177-3AD203B41FA5}">
                      <a16:colId xmlns:a16="http://schemas.microsoft.com/office/drawing/2014/main" val="26308265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sk-SK">
                          <a:effectLst/>
                          <a:latin typeface="inherit"/>
                        </a:rPr>
                        <a:t>b)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dirty="0">
                          <a:effectLst/>
                          <a:latin typeface="inherit"/>
                        </a:rPr>
                        <a:t>špecifické činnosti, ktoré vykonávajú, vrátane činností vykonávaných prostredníctvom komunikácie na diaľku, ako aj miesta pod ich kontrolou.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294686"/>
                  </a:ext>
                </a:extLst>
              </a:tr>
            </a:tbl>
          </a:graphicData>
        </a:graphic>
      </p:graphicFrame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60832" y="216331"/>
            <a:ext cx="11070336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3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Článok 15 </a:t>
            </a:r>
            <a:r>
              <a:rPr kumimoji="0" lang="sk-SK" altLang="sk-SK" sz="32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Povinnosti prevádzkovateľov</a:t>
            </a:r>
            <a:endParaRPr kumimoji="0" lang="sk-SK" altLang="sk-SK" sz="16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   Ak to príslušné orgány požadujú, prevádzkovatelia, v miere nutnej na vykonanie úradných kontrol alebo iných úradných činností, poskytnú personálu príslušných orgánov prístup:</a:t>
            </a:r>
            <a:endParaRPr kumimoji="0" lang="sk-SK" altLang="sk-S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   Prevádzkovatelia počas úradných kontrol a iných úradných činností pomáhajú personálu príslušných orgánov a štátnych inšpekčných organizácií pre ekologickú poľnohospodársku výrobu pri plnení jeho úloh a spolupracujú s ním.</a:t>
            </a:r>
            <a:endParaRPr kumimoji="0" lang="sk-SK" altLang="sk-S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3.   </a:t>
            </a:r>
            <a:r>
              <a:rPr kumimoji="0" lang="sk-SK" altLang="sk-SK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Prevádzkovateľ zodpovedný za zásielku</a:t>
            </a:r>
            <a:r>
              <a:rPr kumimoji="0" lang="sk-SK" altLang="sk-S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ktorá vstupuje do Únie, popri plnení povinností stanovených v odsekoch 1 a 2 </a:t>
            </a:r>
            <a:r>
              <a:rPr kumimoji="0" lang="sk-SK" altLang="sk-SK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sprístupní bezodkladne v papierovej alebo v elektronickej forme všetky informácie týkajúce sa zvierat a tovaru</a:t>
            </a:r>
            <a:r>
              <a:rPr kumimoji="0" lang="sk-SK" altLang="sk-S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sk-SK" altLang="sk-S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   Komisia môže prostredníctvom vykonávacích aktov stanoviť pravidlá týkajúce sa spolupráce a výmeny informácií medzi prevádzkovateľmi a príslušnými orgánmi v súvislosti s príchodom a vykládkou zvierat a tovaru uvedených v článku 47 ods. 1, ak je to potrebné na zabezpečenie ich úplnej identifikácie a efektívneho vykonávania úradných kontrol takýchto zvierat a tovaru. Uvedené vykonávacie akty sa prijmú v súlade s postupom preskúmania uvedeným v článku 145 ods. 2.</a:t>
            </a:r>
            <a:endParaRPr kumimoji="0" lang="sk-SK" altLang="sk-S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   Na účely článku 10 ods. 2 a s výhradou článku 10 ods. 3 prevádzkovatelia poskytnú príslušným orgánom aspoň tieto aktualizované údaje:</a:t>
            </a:r>
            <a:endParaRPr kumimoji="0" lang="sk-SK" altLang="sk-S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   Povinnosti prevádzkovateľov stanovené v tomto článku sa uplatňujú aj v prípadoch, keď úradné kontroly a iné úradné činnosti vykonávajú úradní veterinárni lekári, rastlinolekárski inšpektori, delegované orgány, kontrolné orgány a fyzické osoby, na ktoré boli delegované určité úlohy úradných kontrol alebo určité úlohy v súvislosti s inými úradnými činnosťami.</a:t>
            </a:r>
            <a:endParaRPr kumimoji="0" lang="sk-SK" altLang="sk-S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852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34224" y="176403"/>
            <a:ext cx="11929145" cy="48431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i="1" dirty="0"/>
              <a:t>Článok 40</a:t>
            </a:r>
          </a:p>
          <a:p>
            <a:pPr marL="0" indent="0" algn="ctr">
              <a:buNone/>
            </a:pPr>
            <a:r>
              <a:rPr lang="sk-SK" b="1" dirty="0"/>
              <a:t>Formát jednotného vstupného zdravotného dokladu a pokyny na jeho predkladanie a používanie</a:t>
            </a:r>
          </a:p>
          <a:p>
            <a:pPr marL="0" indent="0" algn="just">
              <a:buNone/>
            </a:pPr>
            <a:r>
              <a:rPr lang="sk-SK" sz="1400" dirty="0"/>
              <a:t>1.   Jednotný vstupný zdravotný doklad obsahuje polia určené na uvádzanie informácií stanovených v časti 1 prílohy II k tomuto nariadeniu a používajú ho prevádzkovateľ a príslušné orgány v súlade s článkom 56 ods. 3 nariadenia (EÚ) 2017/625 v jednom z týchto formátov v závislosti od kategórie zásielky stanovenej v článku 47 ods. 1 uvedeného nariadenia:</a:t>
            </a:r>
          </a:p>
          <a:p>
            <a:pPr marL="0" indent="0" algn="just">
              <a:buNone/>
            </a:pPr>
            <a:endParaRPr lang="sk-SK" sz="1800" dirty="0"/>
          </a:p>
          <a:p>
            <a:pPr marL="0" indent="0" algn="just">
              <a:buNone/>
            </a:pPr>
            <a:endParaRPr lang="sk-SK" sz="1800" dirty="0"/>
          </a:p>
          <a:p>
            <a:pPr marL="0" indent="0" algn="just">
              <a:buNone/>
            </a:pPr>
            <a:endParaRPr lang="sk-SK" sz="1800" dirty="0"/>
          </a:p>
          <a:p>
            <a:pPr marL="0" indent="0" algn="just">
              <a:buNone/>
            </a:pPr>
            <a:endParaRPr lang="sk-SK" sz="1800" dirty="0"/>
          </a:p>
          <a:p>
            <a:pPr marL="0" indent="0" algn="just">
              <a:buNone/>
            </a:pPr>
            <a:endParaRPr lang="sk-SK" altLang="sk-SK" sz="1600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endParaRPr lang="sk-SK" altLang="sk-SK" sz="1600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sk-SK" altLang="sk-SK" sz="1400" dirty="0">
                <a:solidFill>
                  <a:srgbClr val="000000"/>
                </a:solidFill>
              </a:rPr>
              <a:t>2.   Jednotný vstupný zdravotný doklad uvedený v odseku 1 </a:t>
            </a:r>
            <a:r>
              <a:rPr lang="sk-SK" altLang="sk-SK" sz="1400" u="sng" dirty="0">
                <a:solidFill>
                  <a:srgbClr val="000000"/>
                </a:solidFill>
              </a:rPr>
              <a:t>musí byť</a:t>
            </a:r>
            <a:r>
              <a:rPr lang="sk-SK" altLang="sk-SK" sz="1400" dirty="0">
                <a:solidFill>
                  <a:srgbClr val="000000"/>
                </a:solidFill>
              </a:rPr>
              <a:t>:</a:t>
            </a:r>
            <a:endParaRPr lang="sk-SK" sz="1400" dirty="0"/>
          </a:p>
          <a:p>
            <a:pPr marL="0" indent="0" algn="just">
              <a:buNone/>
            </a:pPr>
            <a:endParaRPr lang="sk-SK" sz="1800" dirty="0"/>
          </a:p>
          <a:p>
            <a:pPr marL="0" indent="0" algn="just">
              <a:buNone/>
            </a:pPr>
            <a:endParaRPr lang="sk-SK" sz="1800" dirty="0"/>
          </a:p>
          <a:p>
            <a:pPr marL="0" indent="0" algn="just">
              <a:buNone/>
            </a:pPr>
            <a:endParaRPr lang="sk-SK" sz="1800" dirty="0"/>
          </a:p>
          <a:p>
            <a:pPr marL="0" indent="0" algn="just">
              <a:buNone/>
            </a:pPr>
            <a:endParaRPr lang="sk-SK" sz="1800" dirty="0"/>
          </a:p>
          <a:p>
            <a:pPr marL="0" indent="0" algn="just">
              <a:buNone/>
            </a:pPr>
            <a:endParaRPr lang="sk-SK" sz="1800" dirty="0"/>
          </a:p>
          <a:p>
            <a:pPr marL="0" indent="0" algn="just">
              <a:buNone/>
            </a:pPr>
            <a:endParaRPr lang="sk-SK" sz="2000" b="1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0BEA-1DAA-43F3-B40D-AAA4248AC9A3}" type="datetime1">
              <a:rPr lang="sk-SK" smtClean="0"/>
              <a:t>5. 12. 2023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8</a:t>
            </a:fld>
            <a:endParaRPr lang="sk-SK"/>
          </a:p>
        </p:txBody>
      </p:sp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749168"/>
              </p:ext>
            </p:extLst>
          </p:nvPr>
        </p:nvGraphicFramePr>
        <p:xfrm>
          <a:off x="439373" y="1767315"/>
          <a:ext cx="11145474" cy="1950720"/>
        </p:xfrm>
        <a:graphic>
          <a:graphicData uri="http://schemas.openxmlformats.org/drawingml/2006/table">
            <a:tbl>
              <a:tblPr/>
              <a:tblGrid>
                <a:gridCol w="433082">
                  <a:extLst>
                    <a:ext uri="{9D8B030D-6E8A-4147-A177-3AD203B41FA5}">
                      <a16:colId xmlns:a16="http://schemas.microsoft.com/office/drawing/2014/main" val="572271955"/>
                    </a:ext>
                  </a:extLst>
                </a:gridCol>
                <a:gridCol w="10712392">
                  <a:extLst>
                    <a:ext uri="{9D8B030D-6E8A-4147-A177-3AD203B41FA5}">
                      <a16:colId xmlns:a16="http://schemas.microsoft.com/office/drawing/2014/main" val="3646745387"/>
                    </a:ext>
                  </a:extLst>
                </a:gridCol>
              </a:tblGrid>
              <a:tr h="394818">
                <a:tc>
                  <a:txBody>
                    <a:bodyPr/>
                    <a:lstStyle/>
                    <a:p>
                      <a:pPr algn="just"/>
                      <a:r>
                        <a:rPr lang="sk-SK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600" b="1" u="sng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jednotný vstupný zdravotný doklad CHED-PP vystavený v súlade so vzorom v časti 2 oddiele C prílohy II k tomuto nariadeniu pre zásielky</a:t>
                      </a:r>
                      <a:r>
                        <a:rPr lang="sk-SK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530298"/>
                  </a:ext>
                </a:extLst>
              </a:tr>
              <a:tr h="197409">
                <a:tc>
                  <a:txBody>
                    <a:bodyPr/>
                    <a:lstStyle/>
                    <a:p>
                      <a:pPr algn="just"/>
                      <a:r>
                        <a:rPr lang="sk-SK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rastlín, rastlinných produktov a iných predmetov uvedených v článku 47 ods. 1 písm. c) nariadenia (EÚ) 2017/625;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799012"/>
                  </a:ext>
                </a:extLst>
              </a:tr>
              <a:tr h="394818">
                <a:tc>
                  <a:txBody>
                    <a:bodyPr/>
                    <a:lstStyle/>
                    <a:p>
                      <a:pPr algn="just"/>
                      <a:r>
                        <a:rPr lang="sk-SK" sz="1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rastlín, rastlinných produktov a iných predmetov, ktoré pri vstupe do Únie podliehajú jednému z opatrení alebo podmienok stanovených v článku 47 ods. 1 písm. d), e) alebo f) nariadenia (EÚ) 2017/625 alebo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917299"/>
                  </a:ext>
                </a:extLst>
              </a:tr>
              <a:tr h="592227">
                <a:tc>
                  <a:txBody>
                    <a:bodyPr/>
                    <a:lstStyle/>
                    <a:p>
                      <a:pPr algn="just"/>
                      <a:r>
                        <a:rPr lang="sk-SK" sz="1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konkrétnych rastlín, rastlinných produktov a iných predmetov určitého pôvodu alebo proveniencie, pre ktoré je potrebná minimálna úroveň úradných kontrol s cieľom reagovať na známe jednotné nebezpečenstvá a riziká pre zdravie rastlín, ako sa stanovuje vo vykonávacom nariadení (EÚ) 2019/66;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031902"/>
                  </a:ext>
                </a:extLst>
              </a:tr>
            </a:tbl>
          </a:graphicData>
        </a:graphic>
      </p:graphicFrame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436325"/>
              </p:ext>
            </p:extLst>
          </p:nvPr>
        </p:nvGraphicFramePr>
        <p:xfrm>
          <a:off x="794857" y="5965253"/>
          <a:ext cx="10820400" cy="213360"/>
        </p:xfrm>
        <a:graphic>
          <a:graphicData uri="http://schemas.openxmlformats.org/drawingml/2006/table">
            <a:tbl>
              <a:tblPr/>
              <a:tblGrid>
                <a:gridCol w="432816">
                  <a:extLst>
                    <a:ext uri="{9D8B030D-6E8A-4147-A177-3AD203B41FA5}">
                      <a16:colId xmlns:a16="http://schemas.microsoft.com/office/drawing/2014/main" val="3404952431"/>
                    </a:ext>
                  </a:extLst>
                </a:gridCol>
                <a:gridCol w="10387584">
                  <a:extLst>
                    <a:ext uri="{9D8B030D-6E8A-4147-A177-3AD203B41FA5}">
                      <a16:colId xmlns:a16="http://schemas.microsoft.com/office/drawing/2014/main" val="24883687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sk-SK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vyhotovený aspoň v jednom z úradných jazykov členského štátu vstupu;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072084"/>
                  </a:ext>
                </a:extLst>
              </a:tr>
            </a:tbl>
          </a:graphicData>
        </a:graphic>
      </p:graphicFrame>
      <p:graphicFrame>
        <p:nvGraphicFramePr>
          <p:cNvPr id="8" name="Tabuľ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00629"/>
              </p:ext>
            </p:extLst>
          </p:nvPr>
        </p:nvGraphicFramePr>
        <p:xfrm>
          <a:off x="601910" y="4258373"/>
          <a:ext cx="10820400" cy="2194560"/>
        </p:xfrm>
        <a:graphic>
          <a:graphicData uri="http://schemas.openxmlformats.org/drawingml/2006/table">
            <a:tbl>
              <a:tblPr/>
              <a:tblGrid>
                <a:gridCol w="432816">
                  <a:extLst>
                    <a:ext uri="{9D8B030D-6E8A-4147-A177-3AD203B41FA5}">
                      <a16:colId xmlns:a16="http://schemas.microsoft.com/office/drawing/2014/main" val="1032492238"/>
                    </a:ext>
                  </a:extLst>
                </a:gridCol>
                <a:gridCol w="10387584">
                  <a:extLst>
                    <a:ext uri="{9D8B030D-6E8A-4147-A177-3AD203B41FA5}">
                      <a16:colId xmlns:a16="http://schemas.microsoft.com/office/drawing/2014/main" val="36300731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sk-SK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600" b="1" u="sng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riadne vyplnený</a:t>
                      </a:r>
                      <a:r>
                        <a:rPr lang="sk-SK" sz="1600" b="1" u="non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aspoň v jednom z úradných jazykov členského štátu vstupu v súlade s vysvetľujúcimi poznámkami uvedenými v časti 1 prílohy II k tomuto nariadeniu: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802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sk-SK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600" b="1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prevádzkovateľom zodpovedným za zásielku, pokiaľ ide o informácie o podrobnostiach zásielky, ako sa uvádza v časti I </a:t>
                      </a:r>
                      <a:r>
                        <a:rPr lang="sk-SK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vzorov v časti 2 oddieloch A až D tejto prílohy</a:t>
                      </a:r>
                      <a:r>
                        <a:rPr lang="sk-SK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850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sk-SK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príslušným orgánom na hraničnej kontrolnej stanici alebo kontrolnom mieste, pokiaľ ide o informácie o rozhodnutí prijatom v súvislosti so zásielkou, ako sa uvádza v časti II vzorov v časti 2 oddieloch A až D tejto prílohy;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745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sk-SK" sz="1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príslušným orgánom na výstupnej hraničnej kontrolnej stanici alebo na mieste konečného určenia, alebo miestnym príslušným orgánom, pokiaľ ide o informácie o nadväzujúcich opatreniach prijatých v súvislosti so zásielkou po prijatí rozhodnutia, ako sa uvádza v časti III vzorov v časti 2 oddieloch A až D tejto prílohy.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058447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583936" y="4280941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sk-SK" alt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6280" y="746125"/>
            <a:ext cx="10820400" cy="1293028"/>
          </a:xfrm>
        </p:spPr>
        <p:txBody>
          <a:bodyPr>
            <a:normAutofit fontScale="90000"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sk-SK" altLang="sk-SK" i="1" dirty="0">
                <a:solidFill>
                  <a:srgbClr val="000000"/>
                </a:solidFill>
              </a:rPr>
              <a:t>Článok 56</a:t>
            </a:r>
            <a:r>
              <a:rPr lang="sk-SK" altLang="sk-SK" sz="2000" dirty="0">
                <a:solidFill>
                  <a:schemeClr val="tx1"/>
                </a:solidFill>
              </a:rPr>
              <a:t/>
            </a:r>
            <a:br>
              <a:rPr lang="sk-SK" altLang="sk-SK" sz="2000" dirty="0">
                <a:solidFill>
                  <a:schemeClr val="tx1"/>
                </a:solidFill>
              </a:rPr>
            </a:br>
            <a:r>
              <a:rPr lang="sk-SK" altLang="sk-SK" b="1" dirty="0">
                <a:solidFill>
                  <a:srgbClr val="000000"/>
                </a:solidFill>
              </a:rPr>
              <a:t>Používanie jednotného vstupného zdravotného dokladu prevádzkovateľom a príslušnými orgánmi</a:t>
            </a:r>
            <a:r>
              <a:rPr lang="sk-SK" altLang="sk-SK" sz="2000" dirty="0">
                <a:solidFill>
                  <a:schemeClr val="tx1"/>
                </a:solidFill>
              </a:rPr>
              <a:t/>
            </a:r>
            <a:br>
              <a:rPr lang="sk-SK" altLang="sk-SK" sz="2000" dirty="0">
                <a:solidFill>
                  <a:schemeClr val="tx1"/>
                </a:solidFill>
              </a:rPr>
            </a:br>
            <a:endParaRPr lang="sk-SK" dirty="0"/>
          </a:p>
        </p:txBody>
      </p:sp>
      <p:graphicFrame>
        <p:nvGraphicFramePr>
          <p:cNvPr id="7" name="Zástupný objekt pre obsah 6"/>
          <p:cNvGraphicFramePr>
            <a:graphicFrameLocks noGrp="1"/>
          </p:cNvGraphicFramePr>
          <p:nvPr>
            <p:ph idx="1"/>
          </p:nvPr>
        </p:nvGraphicFramePr>
        <p:xfrm>
          <a:off x="685800" y="3931761"/>
          <a:ext cx="10820400" cy="548640"/>
        </p:xfrm>
        <a:graphic>
          <a:graphicData uri="http://schemas.openxmlformats.org/drawingml/2006/table">
            <a:tbl>
              <a:tblPr/>
              <a:tblGrid>
                <a:gridCol w="432816">
                  <a:extLst>
                    <a:ext uri="{9D8B030D-6E8A-4147-A177-3AD203B41FA5}">
                      <a16:colId xmlns:a16="http://schemas.microsoft.com/office/drawing/2014/main" val="1103592492"/>
                    </a:ext>
                  </a:extLst>
                </a:gridCol>
                <a:gridCol w="10387584">
                  <a:extLst>
                    <a:ext uri="{9D8B030D-6E8A-4147-A177-3AD203B41FA5}">
                      <a16:colId xmlns:a16="http://schemas.microsoft.com/office/drawing/2014/main" val="8731961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sk-SK">
                          <a:effectLst/>
                          <a:latin typeface="inherit"/>
                        </a:rPr>
                        <a:t>a)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>
                          <a:effectLst/>
                          <a:latin typeface="inherit"/>
                        </a:rPr>
                        <a:t>prevádzkovatelia zodpovední za zásielky kategórií zvierat a tovaru uvedených v článku 47 ods. 1 s cieľom vopred oznámiť príchod týchto zásielok príslušným orgánom hraničnej kontrolnej stanice 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181699"/>
                  </a:ext>
                </a:extLst>
              </a:tr>
            </a:tbl>
          </a:graphicData>
        </a:graphic>
      </p:graphicFrame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0BEA-1DAA-43F3-B40D-AAA4248AC9A3}" type="datetime1">
              <a:rPr lang="sk-SK" smtClean="0"/>
              <a:t>5. 12. 2023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9</a:t>
            </a:fld>
            <a:endParaRPr lang="sk-SK"/>
          </a:p>
        </p:txBody>
      </p:sp>
      <p:graphicFrame>
        <p:nvGraphicFramePr>
          <p:cNvPr id="8" name="Tabuľka 7"/>
          <p:cNvGraphicFramePr>
            <a:graphicFrameLocks noGrp="1"/>
          </p:cNvGraphicFramePr>
          <p:nvPr/>
        </p:nvGraphicFramePr>
        <p:xfrm>
          <a:off x="685800" y="3657441"/>
          <a:ext cx="10820400" cy="1097280"/>
        </p:xfrm>
        <a:graphic>
          <a:graphicData uri="http://schemas.openxmlformats.org/drawingml/2006/table">
            <a:tbl>
              <a:tblPr/>
              <a:tblGrid>
                <a:gridCol w="432816">
                  <a:extLst>
                    <a:ext uri="{9D8B030D-6E8A-4147-A177-3AD203B41FA5}">
                      <a16:colId xmlns:a16="http://schemas.microsoft.com/office/drawing/2014/main" val="3311158538"/>
                    </a:ext>
                  </a:extLst>
                </a:gridCol>
                <a:gridCol w="10387584">
                  <a:extLst>
                    <a:ext uri="{9D8B030D-6E8A-4147-A177-3AD203B41FA5}">
                      <a16:colId xmlns:a16="http://schemas.microsoft.com/office/drawing/2014/main" val="26798630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sk-SK">
                          <a:effectLst/>
                          <a:latin typeface="inherit"/>
                        </a:rPr>
                        <a:t>b)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>
                          <a:effectLst/>
                          <a:latin typeface="inherit"/>
                        </a:rPr>
                        <a:t>príslušné orgány hraničnej kontrolnej stanice s cieľom: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156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sk-SK">
                          <a:effectLst/>
                          <a:latin typeface="inherit"/>
                        </a:rPr>
                        <a:t>i)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>
                          <a:effectLst/>
                          <a:latin typeface="inherit"/>
                        </a:rPr>
                        <a:t>zaznamenať výsledok vykonaných úradných kontrol a rozhodnutia prijaté na základe týchto kontrol vrátane rozhodnutia zamietnuť zásielku;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9164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sk-SK">
                          <a:effectLst/>
                          <a:latin typeface="inherit"/>
                        </a:rPr>
                        <a:t>ii)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>
                          <a:effectLst/>
                          <a:latin typeface="inherit"/>
                        </a:rPr>
                        <a:t>komunikovať informácie uvedené v bode i) prostredníctvom systému IMSOC.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927092"/>
                  </a:ext>
                </a:extLst>
              </a:tr>
            </a:tbl>
          </a:graphicData>
        </a:graphic>
      </p:graphicFrame>
      <p:graphicFrame>
        <p:nvGraphicFramePr>
          <p:cNvPr id="9" name="Tabuľka 8"/>
          <p:cNvGraphicFramePr>
            <a:graphicFrameLocks noGrp="1"/>
          </p:cNvGraphicFramePr>
          <p:nvPr/>
        </p:nvGraphicFramePr>
        <p:xfrm>
          <a:off x="685800" y="4068921"/>
          <a:ext cx="10820400" cy="274320"/>
        </p:xfrm>
        <a:graphic>
          <a:graphicData uri="http://schemas.openxmlformats.org/drawingml/2006/table">
            <a:tbl>
              <a:tblPr/>
              <a:tblGrid>
                <a:gridCol w="432816">
                  <a:extLst>
                    <a:ext uri="{9D8B030D-6E8A-4147-A177-3AD203B41FA5}">
                      <a16:colId xmlns:a16="http://schemas.microsoft.com/office/drawing/2014/main" val="3524379804"/>
                    </a:ext>
                  </a:extLst>
                </a:gridCol>
                <a:gridCol w="10387584">
                  <a:extLst>
                    <a:ext uri="{9D8B030D-6E8A-4147-A177-3AD203B41FA5}">
                      <a16:colId xmlns:a16="http://schemas.microsoft.com/office/drawing/2014/main" val="29701489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sk-SK">
                          <a:effectLst/>
                          <a:latin typeface="inherit"/>
                        </a:rPr>
                        <a:t>a)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>
                          <a:effectLst/>
                          <a:latin typeface="inherit"/>
                        </a:rPr>
                        <a:t>po vykonaní všetkých úradných kontrol požadovaných v článku 49 ods. 1;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772046"/>
                  </a:ext>
                </a:extLst>
              </a:tr>
            </a:tbl>
          </a:graphicData>
        </a:graphic>
      </p:graphicFrame>
      <p:graphicFrame>
        <p:nvGraphicFramePr>
          <p:cNvPr id="10" name="Tabuľka 9"/>
          <p:cNvGraphicFramePr>
            <a:graphicFrameLocks noGrp="1"/>
          </p:cNvGraphicFramePr>
          <p:nvPr/>
        </p:nvGraphicFramePr>
        <p:xfrm>
          <a:off x="685800" y="4068921"/>
          <a:ext cx="10820400" cy="274320"/>
        </p:xfrm>
        <a:graphic>
          <a:graphicData uri="http://schemas.openxmlformats.org/drawingml/2006/table">
            <a:tbl>
              <a:tblPr/>
              <a:tblGrid>
                <a:gridCol w="432816">
                  <a:extLst>
                    <a:ext uri="{9D8B030D-6E8A-4147-A177-3AD203B41FA5}">
                      <a16:colId xmlns:a16="http://schemas.microsoft.com/office/drawing/2014/main" val="3562390977"/>
                    </a:ext>
                  </a:extLst>
                </a:gridCol>
                <a:gridCol w="10387584">
                  <a:extLst>
                    <a:ext uri="{9D8B030D-6E8A-4147-A177-3AD203B41FA5}">
                      <a16:colId xmlns:a16="http://schemas.microsoft.com/office/drawing/2014/main" val="14047138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sk-SK">
                          <a:effectLst/>
                          <a:latin typeface="inherit"/>
                        </a:rPr>
                        <a:t>b)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>
                          <a:effectLst/>
                          <a:latin typeface="inherit"/>
                        </a:rPr>
                        <a:t>po zistení výsledkov fyzických kontrol, ak sa tieto kontroly vyžadujú, 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270932"/>
                  </a:ext>
                </a:extLst>
              </a:tr>
            </a:tbl>
          </a:graphicData>
        </a:graphic>
      </p:graphicFrame>
      <p:graphicFrame>
        <p:nvGraphicFramePr>
          <p:cNvPr id="11" name="Tabuľka 10"/>
          <p:cNvGraphicFramePr>
            <a:graphicFrameLocks noGrp="1"/>
          </p:cNvGraphicFramePr>
          <p:nvPr/>
        </p:nvGraphicFramePr>
        <p:xfrm>
          <a:off x="685800" y="3931761"/>
          <a:ext cx="10820400" cy="548640"/>
        </p:xfrm>
        <a:graphic>
          <a:graphicData uri="http://schemas.openxmlformats.org/drawingml/2006/table">
            <a:tbl>
              <a:tblPr/>
              <a:tblGrid>
                <a:gridCol w="432816">
                  <a:extLst>
                    <a:ext uri="{9D8B030D-6E8A-4147-A177-3AD203B41FA5}">
                      <a16:colId xmlns:a16="http://schemas.microsoft.com/office/drawing/2014/main" val="2482499238"/>
                    </a:ext>
                  </a:extLst>
                </a:gridCol>
                <a:gridCol w="10387584">
                  <a:extLst>
                    <a:ext uri="{9D8B030D-6E8A-4147-A177-3AD203B41FA5}">
                      <a16:colId xmlns:a16="http://schemas.microsoft.com/office/drawing/2014/main" val="23457423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sk-SK">
                          <a:effectLst/>
                          <a:latin typeface="inherit"/>
                        </a:rPr>
                        <a:t>c)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k-SK" dirty="0">
                          <a:effectLst/>
                          <a:latin typeface="inherit"/>
                        </a:rPr>
                        <a:t>po prijatí rozhodnutia o zásielke v súlade s článkom 55 a po jeho zaznamenaní v jednotnom vstupnom zdravotnom doklade.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778752"/>
                  </a:ext>
                </a:extLst>
              </a:tr>
            </a:tbl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573024" y="1839400"/>
            <a:ext cx="11106912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1.   </a:t>
            </a:r>
            <a:r>
              <a:rPr kumimoji="0" lang="sk-SK" altLang="sk-SK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Prevádzkovateľ zodpovedný za zásielku </a:t>
            </a:r>
            <a:r>
              <a:rPr kumimoji="0" lang="sk-SK" altLang="sk-S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vyplní pre každú zásielku kategórií zvierat a tovaru uvedených v článku 47 ods. 1 príslušnú časť jednotného vstupného zdravotného dokladu, v ktorej uvedie </a:t>
            </a:r>
            <a:r>
              <a:rPr kumimoji="0" lang="sk-SK" altLang="sk-SK" sz="16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informácie potrebné na bezprostrednú a</a:t>
            </a:r>
            <a:r>
              <a:rPr kumimoji="0" lang="sk-SK" altLang="sk-SK" sz="1600" b="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sk-SK" altLang="sk-SK" sz="16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úplnú identifikáciu zásielky</a:t>
            </a:r>
            <a:r>
              <a:rPr kumimoji="0" lang="sk-SK" altLang="sk-SK" sz="1600" b="1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 jej miesta určenia</a:t>
            </a:r>
            <a:r>
              <a:rPr kumimoji="0" lang="sk-SK" altLang="sk-S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sk-SK" altLang="sk-SK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   Odkazy na jednotný vstupný zdravotný doklad v tomto nariadení zahŕňajú aj odkazy na jeho zodpovedajúcu elektronickú formu.</a:t>
            </a:r>
            <a:endParaRPr kumimoji="0" lang="sk-SK" altLang="sk-SK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   Jednotný vstupný zdravotný doklad používajú:</a:t>
            </a:r>
            <a:endParaRPr kumimoji="0" lang="sk-SK" altLang="sk-SK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4.   </a:t>
            </a:r>
            <a:r>
              <a:rPr kumimoji="0" lang="sk-SK" altLang="sk-SK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Prevádzkovatelia zodpovední za zásielku </a:t>
            </a:r>
            <a:r>
              <a:rPr kumimoji="0" lang="sk-SK" altLang="sk-S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príslušným orgánom hraničnej kontrolnej stanice </a:t>
            </a:r>
            <a:r>
              <a:rPr kumimoji="0" lang="sk-SK" altLang="sk-SK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vopred oznámia</a:t>
            </a:r>
            <a:r>
              <a:rPr kumimoji="0" lang="sk-SK" altLang="sk-S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fyzický príchod zásielky do Únie v súlade s odsekom 3 písm. a) </a:t>
            </a:r>
            <a:r>
              <a:rPr kumimoji="0" lang="sk-SK" altLang="sk-SK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prostredníctvom vyplnenia a zaslania príslušnej časti jednotného vstupného zdravotného dokladu do systému IMSOC</a:t>
            </a:r>
            <a:r>
              <a:rPr kumimoji="0" lang="sk-SK" altLang="sk-S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sk-SK" altLang="sk-SK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just">
              <a:lnSpc>
                <a:spcPct val="150000"/>
              </a:lnSpc>
            </a:pPr>
            <a:r>
              <a:rPr kumimoji="0" lang="sk-SK" altLang="sk-S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   Príslušné orgány hraničnej kontrolnej stanice vyhotovia jednotný vstupný zdravotný doklad hneď</a:t>
            </a:r>
            <a:r>
              <a:rPr lang="sk-SK" altLang="sk-SK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just">
              <a:lnSpc>
                <a:spcPct val="150000"/>
              </a:lnSpc>
            </a:pPr>
            <a:r>
              <a:rPr lang="sk-SK" altLang="sk-SK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po vykonaní všetkých úradných kontrol požadovaných v článku 49 ods. 1;</a:t>
            </a:r>
          </a:p>
          <a:p>
            <a:pPr lvl="0" algn="just">
              <a:lnSpc>
                <a:spcPct val="150000"/>
              </a:lnSpc>
            </a:pPr>
            <a:r>
              <a:rPr lang="sk-SK" altLang="sk-SK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po zistení výsledkov fyzických kontrol, ak sa tieto kontroly vyžadujú, a</a:t>
            </a:r>
          </a:p>
          <a:p>
            <a:pPr lvl="0" algn="just">
              <a:lnSpc>
                <a:spcPct val="150000"/>
              </a:lnSpc>
            </a:pPr>
            <a:r>
              <a:rPr lang="sk-SK" altLang="sk-SK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po prijatí rozhodnutia o zásielke v súlade s článkom 55 a po jeho zaznamenaní v jednotnom vstupnom zdravotnom doklade.</a:t>
            </a:r>
            <a:endParaRPr kumimoji="0" lang="sk-SK" altLang="sk-SK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92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pary">
  <a:themeElements>
    <a:clrScheme name="Výpary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ýpary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ýpary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TM04033937[[fn=Výpary]]</Template>
  <TotalTime>2752</TotalTime>
  <Words>3942</Words>
  <Application>Microsoft Office PowerPoint</Application>
  <PresentationFormat>Širokouhlá</PresentationFormat>
  <Paragraphs>363</Paragraphs>
  <Slides>29</Slides>
  <Notes>1</Notes>
  <HiddenSlides>0</HiddenSlides>
  <MMClips>0</MMClips>
  <ScaleCrop>false</ScaleCrop>
  <HeadingPairs>
    <vt:vector size="8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snímok</vt:lpstr>
      </vt:variant>
      <vt:variant>
        <vt:i4>29</vt:i4>
      </vt:variant>
    </vt:vector>
  </HeadingPairs>
  <TitlesOfParts>
    <vt:vector size="38" baseType="lpstr">
      <vt:lpstr>Arial</vt:lpstr>
      <vt:lpstr>Calibri</vt:lpstr>
      <vt:lpstr>Century Gothic</vt:lpstr>
      <vt:lpstr>inherit</vt:lpstr>
      <vt:lpstr>Times New Roman</vt:lpstr>
      <vt:lpstr>Wingdings</vt:lpstr>
      <vt:lpstr>Výpary</vt:lpstr>
      <vt:lpstr>Acrobat Document</vt:lpstr>
      <vt:lpstr>Objekt prostredia balíčkovača</vt:lpstr>
      <vt:lpstr>Ústredný  kontrolný   a  skúšobný  ústav  poľnohospodársky   v  bratislave</vt:lpstr>
      <vt:lpstr>VYTVÁRANIE   JEDNOTNÝCH VSTUPNÝCH ZDRAVOTNÝCH DOKLADOV  PRE RASTLINY, RASTLINNÉ PRODUKTY  A INÉ PREDMETY (CHEDPP)   V SYSTÉME TRACES NT</vt:lpstr>
      <vt:lpstr>Legislatíva EÚ</vt:lpstr>
      <vt:lpstr>Článok 65 Úradný register profesionálnych prevádzkovateľov  </vt:lpstr>
      <vt:lpstr>POVINNOSŤ REGISTRÁCIE DOVOZCOV </vt:lpstr>
      <vt:lpstr>POVINNOSŤ REGISTRÁCIE DOVOZCOV </vt:lpstr>
      <vt:lpstr>Prezentácia programu PowerPoint</vt:lpstr>
      <vt:lpstr>Prezentácia programu PowerPoint</vt:lpstr>
      <vt:lpstr>Článok 56 Používanie jednotného vstupného zdravotného dokladu prevádzkovateľom a príslušnými orgánmi </vt:lpstr>
      <vt:lpstr>Prezentácia programu PowerPoint</vt:lpstr>
      <vt:lpstr>BLOKOVACIE  PRAVIDLO funkcia: zamedziť duplikovaniu rovnakých profesionálnych prevádzkovateľov v TRACES NT</vt:lpstr>
      <vt:lpstr>BLOKOVACIE  PRAVIDLO funkcia: zamedziť duplikovaniu rovnakých profesionálnych prevádzkovateľov v TRACES NT</vt:lpstr>
      <vt:lpstr>BLOKOVACIE PRAVIDLO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jablká</vt:lpstr>
      <vt:lpstr>CHEDPP.SK.2023.0021805 </vt:lpstr>
      <vt:lpstr>Prezentácia programu PowerPoint</vt:lpstr>
      <vt:lpstr>Prezentácia programu PowerPoint</vt:lpstr>
      <vt:lpstr>Príklad nahratia profesionálnych prevádzkovateľov</vt:lpstr>
      <vt:lpstr>Nepresne vyplnené KN kódy k CHEDPP, dovozcovia, úpravy v systéme TRACES</vt:lpstr>
      <vt:lpstr>Ďakujeme za pozornosť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Ústredný  kontrolný   a  skúšobný  ústav  poľnohospodársky   v  bratislave</dc:title>
  <dc:creator>Šimšíková Miriam Ing.</dc:creator>
  <cp:lastModifiedBy>Pečková Silvia Mgr.</cp:lastModifiedBy>
  <cp:revision>166</cp:revision>
  <dcterms:created xsi:type="dcterms:W3CDTF">2017-02-02T07:07:07Z</dcterms:created>
  <dcterms:modified xsi:type="dcterms:W3CDTF">2023-12-05T10:10:46Z</dcterms:modified>
</cp:coreProperties>
</file>